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4" r:id="rId1"/>
  </p:sldMasterIdLst>
  <p:notesMasterIdLst>
    <p:notesMasterId r:id="rId24"/>
  </p:notesMasterIdLst>
  <p:sldIdLst>
    <p:sldId id="375" r:id="rId2"/>
    <p:sldId id="357" r:id="rId3"/>
    <p:sldId id="348" r:id="rId4"/>
    <p:sldId id="400" r:id="rId5"/>
    <p:sldId id="389" r:id="rId6"/>
    <p:sldId id="390" r:id="rId7"/>
    <p:sldId id="392" r:id="rId8"/>
    <p:sldId id="391" r:id="rId9"/>
    <p:sldId id="395" r:id="rId10"/>
    <p:sldId id="396" r:id="rId11"/>
    <p:sldId id="289" r:id="rId12"/>
    <p:sldId id="401" r:id="rId13"/>
    <p:sldId id="410" r:id="rId14"/>
    <p:sldId id="405" r:id="rId15"/>
    <p:sldId id="406" r:id="rId16"/>
    <p:sldId id="407" r:id="rId17"/>
    <p:sldId id="411" r:id="rId18"/>
    <p:sldId id="409" r:id="rId19"/>
    <p:sldId id="404" r:id="rId20"/>
    <p:sldId id="388" r:id="rId21"/>
    <p:sldId id="399" r:id="rId22"/>
    <p:sldId id="354"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CB9"/>
    <a:srgbClr val="262626"/>
    <a:srgbClr val="B18A2C"/>
    <a:srgbClr val="616A78"/>
    <a:srgbClr val="D87C1B"/>
    <a:srgbClr val="000000"/>
    <a:srgbClr val="1D7CB8"/>
    <a:srgbClr val="626A78"/>
    <a:srgbClr val="B18B2C"/>
    <a:srgbClr val="DA7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988" autoAdjust="0"/>
    <p:restoredTop sz="95645" autoAdjust="0"/>
  </p:normalViewPr>
  <p:slideViewPr>
    <p:cSldViewPr snapToGrid="0">
      <p:cViewPr varScale="1">
        <p:scale>
          <a:sx n="67" d="100"/>
          <a:sy n="67" d="100"/>
        </p:scale>
        <p:origin x="648" y="46"/>
      </p:cViewPr>
      <p:guideLst>
        <p:guide orient="horz" pos="2160"/>
        <p:guide pos="3840"/>
      </p:guideLst>
    </p:cSldViewPr>
  </p:slideViewPr>
  <p:outlineViewPr>
    <p:cViewPr>
      <p:scale>
        <a:sx n="33" d="100"/>
        <a:sy n="33" d="100"/>
      </p:scale>
      <p:origin x="0" y="-1742"/>
    </p:cViewPr>
  </p:outlineViewPr>
  <p:notesTextViewPr>
    <p:cViewPr>
      <p:scale>
        <a:sx n="1" d="1"/>
        <a:sy n="1" d="1"/>
      </p:scale>
      <p:origin x="0" y="0"/>
    </p:cViewPr>
  </p:notesTextViewPr>
  <p:sorterViewPr>
    <p:cViewPr>
      <p:scale>
        <a:sx n="80" d="100"/>
        <a:sy n="80" d="100"/>
      </p:scale>
      <p:origin x="0" y="-605"/>
    </p:cViewPr>
  </p:sorterViewPr>
  <p:notesViewPr>
    <p:cSldViewPr snapToGrid="0">
      <p:cViewPr varScale="1">
        <p:scale>
          <a:sx n="40" d="100"/>
          <a:sy n="40" d="100"/>
        </p:scale>
        <p:origin x="2482"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A44FC-B1B9-4920-8A03-899FCD3903D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C7D9F16-8438-4E56-9311-AF3E81F024F0}">
      <dgm:prSet/>
      <dgm:spPr/>
      <dgm:t>
        <a:bodyPr/>
        <a:lstStyle/>
        <a:p>
          <a:endParaRPr lang="en-US" b="1" dirty="0"/>
        </a:p>
        <a:p>
          <a:r>
            <a:rPr lang="en-US" b="1" dirty="0"/>
            <a:t>District Fees &amp; Charges:</a:t>
          </a:r>
          <a:endParaRPr lang="en-US" dirty="0"/>
        </a:p>
      </dgm:t>
    </dgm:pt>
    <dgm:pt modelId="{51090340-AF87-4A66-8942-5CD9BF69A92E}" type="parTrans" cxnId="{3188270E-575D-4F7D-B1B0-65C3E51BEA29}">
      <dgm:prSet/>
      <dgm:spPr/>
      <dgm:t>
        <a:bodyPr/>
        <a:lstStyle/>
        <a:p>
          <a:endParaRPr lang="en-US"/>
        </a:p>
      </dgm:t>
    </dgm:pt>
    <dgm:pt modelId="{ECB35FFB-558E-4360-B855-960A3B3DA391}" type="sibTrans" cxnId="{3188270E-575D-4F7D-B1B0-65C3E51BEA29}">
      <dgm:prSet/>
      <dgm:spPr/>
      <dgm:t>
        <a:bodyPr/>
        <a:lstStyle/>
        <a:p>
          <a:endParaRPr lang="en-US"/>
        </a:p>
      </dgm:t>
    </dgm:pt>
    <dgm:pt modelId="{9B863793-F29F-4219-97C9-A24323B37F92}">
      <dgm:prSet/>
      <dgm:spPr/>
      <dgm:t>
        <a:bodyPr/>
        <a:lstStyle/>
        <a:p>
          <a:r>
            <a:rPr lang="en-US" b="1" dirty="0"/>
            <a:t>Usage Fees </a:t>
          </a:r>
          <a:r>
            <a:rPr lang="en-US" dirty="0"/>
            <a:t>– transmission and distribution costs</a:t>
          </a:r>
        </a:p>
      </dgm:t>
    </dgm:pt>
    <dgm:pt modelId="{E90304D5-D078-4A17-BC9B-353F63AED2AE}" type="parTrans" cxnId="{D3FD37F6-5E3B-440E-934F-8AEA9AC11C27}">
      <dgm:prSet/>
      <dgm:spPr/>
      <dgm:t>
        <a:bodyPr/>
        <a:lstStyle/>
        <a:p>
          <a:endParaRPr lang="en-US"/>
        </a:p>
      </dgm:t>
    </dgm:pt>
    <dgm:pt modelId="{4872A49A-31C3-459D-8042-5F3936AAF096}" type="sibTrans" cxnId="{D3FD37F6-5E3B-440E-934F-8AEA9AC11C27}">
      <dgm:prSet/>
      <dgm:spPr/>
      <dgm:t>
        <a:bodyPr/>
        <a:lstStyle/>
        <a:p>
          <a:endParaRPr lang="en-US"/>
        </a:p>
      </dgm:t>
    </dgm:pt>
    <dgm:pt modelId="{E00C3B7E-B72C-4A16-8147-B9F342BEF559}">
      <dgm:prSet/>
      <dgm:spPr/>
      <dgm:t>
        <a:bodyPr/>
        <a:lstStyle/>
        <a:p>
          <a:r>
            <a:rPr lang="en-US" b="1" dirty="0"/>
            <a:t>Connection Fees </a:t>
          </a:r>
          <a:r>
            <a:rPr lang="en-US" dirty="0"/>
            <a:t>– costs to connect to the water system (presently)</a:t>
          </a:r>
        </a:p>
      </dgm:t>
    </dgm:pt>
    <dgm:pt modelId="{EC5DDB2D-E347-48B4-A474-FB5D1D25A49E}" type="parTrans" cxnId="{72370C53-B0DE-4EC6-8F60-E0E6923B8B7F}">
      <dgm:prSet/>
      <dgm:spPr/>
      <dgm:t>
        <a:bodyPr/>
        <a:lstStyle/>
        <a:p>
          <a:endParaRPr lang="en-US"/>
        </a:p>
      </dgm:t>
    </dgm:pt>
    <dgm:pt modelId="{CF00BF34-3670-4866-B456-FEAC51D87B64}" type="sibTrans" cxnId="{72370C53-B0DE-4EC6-8F60-E0E6923B8B7F}">
      <dgm:prSet/>
      <dgm:spPr/>
      <dgm:t>
        <a:bodyPr/>
        <a:lstStyle/>
        <a:p>
          <a:endParaRPr lang="en-US"/>
        </a:p>
      </dgm:t>
    </dgm:pt>
    <dgm:pt modelId="{1BEA20D9-5EE0-4816-8010-5FE7A5796A32}">
      <dgm:prSet/>
      <dgm:spPr/>
      <dgm:t>
        <a:bodyPr/>
        <a:lstStyle/>
        <a:p>
          <a:r>
            <a:rPr lang="en-US" b="1" dirty="0"/>
            <a:t>Availability Charges </a:t>
          </a:r>
          <a:r>
            <a:rPr lang="en-US" dirty="0"/>
            <a:t>-  operating costs and water source development</a:t>
          </a:r>
        </a:p>
      </dgm:t>
    </dgm:pt>
    <dgm:pt modelId="{36667C61-7654-4BF9-BA63-0378BEA9B108}" type="parTrans" cxnId="{AF9D138B-2E4B-4432-9671-CD6404561321}">
      <dgm:prSet/>
      <dgm:spPr/>
      <dgm:t>
        <a:bodyPr/>
        <a:lstStyle/>
        <a:p>
          <a:endParaRPr lang="en-US"/>
        </a:p>
      </dgm:t>
    </dgm:pt>
    <dgm:pt modelId="{3F86C27F-A0BB-4BA6-94DB-3218565CE60A}" type="sibTrans" cxnId="{AF9D138B-2E4B-4432-9671-CD6404561321}">
      <dgm:prSet/>
      <dgm:spPr/>
      <dgm:t>
        <a:bodyPr/>
        <a:lstStyle/>
        <a:p>
          <a:endParaRPr lang="en-US"/>
        </a:p>
      </dgm:t>
    </dgm:pt>
    <dgm:pt modelId="{21A2BF89-D234-4021-B4EC-6FCC38A9F6E2}">
      <dgm:prSet/>
      <dgm:spPr/>
      <dgm:t>
        <a:bodyPr/>
        <a:lstStyle/>
        <a:p>
          <a:r>
            <a:rPr lang="en-US" b="1" dirty="0"/>
            <a:t>Assessments </a:t>
          </a:r>
          <a:r>
            <a:rPr lang="en-US" dirty="0"/>
            <a:t>– new projects and improvements to existing facilities</a:t>
          </a:r>
        </a:p>
      </dgm:t>
    </dgm:pt>
    <dgm:pt modelId="{F1B42779-96AF-4A64-AC48-B4C5B725BED4}" type="parTrans" cxnId="{FBF0F861-75FD-4D25-AF7D-49B9BF13BF07}">
      <dgm:prSet/>
      <dgm:spPr/>
      <dgm:t>
        <a:bodyPr/>
        <a:lstStyle/>
        <a:p>
          <a:endParaRPr lang="en-US"/>
        </a:p>
      </dgm:t>
    </dgm:pt>
    <dgm:pt modelId="{CA53308F-C112-463F-83B0-0D840A4798D2}" type="sibTrans" cxnId="{FBF0F861-75FD-4D25-AF7D-49B9BF13BF07}">
      <dgm:prSet/>
      <dgm:spPr/>
      <dgm:t>
        <a:bodyPr/>
        <a:lstStyle/>
        <a:p>
          <a:endParaRPr lang="en-US"/>
        </a:p>
      </dgm:t>
    </dgm:pt>
    <dgm:pt modelId="{7A50CE4E-92B2-4F1C-B2C5-DCE1933C9449}" type="pres">
      <dgm:prSet presAssocID="{5B9A44FC-B1B9-4920-8A03-899FCD3903DE}" presName="vert0" presStyleCnt="0">
        <dgm:presLayoutVars>
          <dgm:dir/>
          <dgm:animOne val="branch"/>
          <dgm:animLvl val="lvl"/>
        </dgm:presLayoutVars>
      </dgm:prSet>
      <dgm:spPr/>
    </dgm:pt>
    <dgm:pt modelId="{CA00841D-108F-4B87-ABA3-E964BEA254DC}" type="pres">
      <dgm:prSet presAssocID="{6C7D9F16-8438-4E56-9311-AF3E81F024F0}" presName="thickLine" presStyleLbl="alignNode1" presStyleIdx="0" presStyleCnt="1"/>
      <dgm:spPr/>
    </dgm:pt>
    <dgm:pt modelId="{5D8C72A1-F09B-4F03-80F5-0B4E1483B641}" type="pres">
      <dgm:prSet presAssocID="{6C7D9F16-8438-4E56-9311-AF3E81F024F0}" presName="horz1" presStyleCnt="0"/>
      <dgm:spPr/>
    </dgm:pt>
    <dgm:pt modelId="{BB1FFA23-F681-4CAC-B6DF-96F56E18D518}" type="pres">
      <dgm:prSet presAssocID="{6C7D9F16-8438-4E56-9311-AF3E81F024F0}" presName="tx1" presStyleLbl="revTx" presStyleIdx="0" presStyleCnt="5"/>
      <dgm:spPr/>
    </dgm:pt>
    <dgm:pt modelId="{03148097-1FAE-43BC-B28A-F6412DBD07E2}" type="pres">
      <dgm:prSet presAssocID="{6C7D9F16-8438-4E56-9311-AF3E81F024F0}" presName="vert1" presStyleCnt="0"/>
      <dgm:spPr/>
    </dgm:pt>
    <dgm:pt modelId="{8B9BE0A9-9FAB-45D6-959B-92896EF80324}" type="pres">
      <dgm:prSet presAssocID="{9B863793-F29F-4219-97C9-A24323B37F92}" presName="vertSpace2a" presStyleCnt="0"/>
      <dgm:spPr/>
    </dgm:pt>
    <dgm:pt modelId="{C7484A7C-3111-4781-A249-6587449E6EDD}" type="pres">
      <dgm:prSet presAssocID="{9B863793-F29F-4219-97C9-A24323B37F92}" presName="horz2" presStyleCnt="0"/>
      <dgm:spPr/>
    </dgm:pt>
    <dgm:pt modelId="{1FD703DF-8F12-4712-88BF-7C4D668A94CA}" type="pres">
      <dgm:prSet presAssocID="{9B863793-F29F-4219-97C9-A24323B37F92}" presName="horzSpace2" presStyleCnt="0"/>
      <dgm:spPr/>
    </dgm:pt>
    <dgm:pt modelId="{D78A7814-2D62-4C15-9F36-3CA01834DDEF}" type="pres">
      <dgm:prSet presAssocID="{9B863793-F29F-4219-97C9-A24323B37F92}" presName="tx2" presStyleLbl="revTx" presStyleIdx="1" presStyleCnt="5"/>
      <dgm:spPr/>
    </dgm:pt>
    <dgm:pt modelId="{05C5676C-A6F9-4009-A3DE-F20C828CA8D8}" type="pres">
      <dgm:prSet presAssocID="{9B863793-F29F-4219-97C9-A24323B37F92}" presName="vert2" presStyleCnt="0"/>
      <dgm:spPr/>
    </dgm:pt>
    <dgm:pt modelId="{090EDD7E-A629-4F47-8A1E-53880D0FF8DA}" type="pres">
      <dgm:prSet presAssocID="{9B863793-F29F-4219-97C9-A24323B37F92}" presName="thinLine2b" presStyleLbl="callout" presStyleIdx="0" presStyleCnt="4"/>
      <dgm:spPr/>
    </dgm:pt>
    <dgm:pt modelId="{5F2E1237-A9BA-4A5F-BF92-CF35C74A14E0}" type="pres">
      <dgm:prSet presAssocID="{9B863793-F29F-4219-97C9-A24323B37F92}" presName="vertSpace2b" presStyleCnt="0"/>
      <dgm:spPr/>
    </dgm:pt>
    <dgm:pt modelId="{D24A1F01-720D-4316-8F62-6C7C9328E8F1}" type="pres">
      <dgm:prSet presAssocID="{E00C3B7E-B72C-4A16-8147-B9F342BEF559}" presName="horz2" presStyleCnt="0"/>
      <dgm:spPr/>
    </dgm:pt>
    <dgm:pt modelId="{6308635C-D16D-4A94-8450-A65BB9DDFC7E}" type="pres">
      <dgm:prSet presAssocID="{E00C3B7E-B72C-4A16-8147-B9F342BEF559}" presName="horzSpace2" presStyleCnt="0"/>
      <dgm:spPr/>
    </dgm:pt>
    <dgm:pt modelId="{A78C1D26-F191-4689-A86F-DF607CF32AE5}" type="pres">
      <dgm:prSet presAssocID="{E00C3B7E-B72C-4A16-8147-B9F342BEF559}" presName="tx2" presStyleLbl="revTx" presStyleIdx="2" presStyleCnt="5"/>
      <dgm:spPr/>
    </dgm:pt>
    <dgm:pt modelId="{EF88F258-53A2-4D1D-8082-BC74B05DD5BC}" type="pres">
      <dgm:prSet presAssocID="{E00C3B7E-B72C-4A16-8147-B9F342BEF559}" presName="vert2" presStyleCnt="0"/>
      <dgm:spPr/>
    </dgm:pt>
    <dgm:pt modelId="{E29D5D48-0644-4B20-BCC6-ADF40B223CDF}" type="pres">
      <dgm:prSet presAssocID="{E00C3B7E-B72C-4A16-8147-B9F342BEF559}" presName="thinLine2b" presStyleLbl="callout" presStyleIdx="1" presStyleCnt="4"/>
      <dgm:spPr/>
    </dgm:pt>
    <dgm:pt modelId="{6BD4DAFC-8813-427A-AFBC-7D11AC9A10AE}" type="pres">
      <dgm:prSet presAssocID="{E00C3B7E-B72C-4A16-8147-B9F342BEF559}" presName="vertSpace2b" presStyleCnt="0"/>
      <dgm:spPr/>
    </dgm:pt>
    <dgm:pt modelId="{FBE6E893-2A98-44DA-A627-60F5EE1FCDB2}" type="pres">
      <dgm:prSet presAssocID="{1BEA20D9-5EE0-4816-8010-5FE7A5796A32}" presName="horz2" presStyleCnt="0"/>
      <dgm:spPr/>
    </dgm:pt>
    <dgm:pt modelId="{91875D02-FAE4-49BA-A34D-8ADB1A97945C}" type="pres">
      <dgm:prSet presAssocID="{1BEA20D9-5EE0-4816-8010-5FE7A5796A32}" presName="horzSpace2" presStyleCnt="0"/>
      <dgm:spPr/>
    </dgm:pt>
    <dgm:pt modelId="{4F86F019-805E-4218-AFDB-812EB7DF059B}" type="pres">
      <dgm:prSet presAssocID="{1BEA20D9-5EE0-4816-8010-5FE7A5796A32}" presName="tx2" presStyleLbl="revTx" presStyleIdx="3" presStyleCnt="5"/>
      <dgm:spPr/>
    </dgm:pt>
    <dgm:pt modelId="{1A3A2032-AF6E-4D23-8BDF-5EDCE97D4F56}" type="pres">
      <dgm:prSet presAssocID="{1BEA20D9-5EE0-4816-8010-5FE7A5796A32}" presName="vert2" presStyleCnt="0"/>
      <dgm:spPr/>
    </dgm:pt>
    <dgm:pt modelId="{4A6514E9-167E-4CF6-8C3A-3B5D83BBE669}" type="pres">
      <dgm:prSet presAssocID="{1BEA20D9-5EE0-4816-8010-5FE7A5796A32}" presName="thinLine2b" presStyleLbl="callout" presStyleIdx="2" presStyleCnt="4"/>
      <dgm:spPr/>
    </dgm:pt>
    <dgm:pt modelId="{9FA15113-F78B-49AB-A5FE-6F4724A120C1}" type="pres">
      <dgm:prSet presAssocID="{1BEA20D9-5EE0-4816-8010-5FE7A5796A32}" presName="vertSpace2b" presStyleCnt="0"/>
      <dgm:spPr/>
    </dgm:pt>
    <dgm:pt modelId="{3229A656-5D2C-41AE-96C4-64806DB7C375}" type="pres">
      <dgm:prSet presAssocID="{21A2BF89-D234-4021-B4EC-6FCC38A9F6E2}" presName="horz2" presStyleCnt="0"/>
      <dgm:spPr/>
    </dgm:pt>
    <dgm:pt modelId="{0196C8F7-B265-4460-9AFC-BBAED6F22267}" type="pres">
      <dgm:prSet presAssocID="{21A2BF89-D234-4021-B4EC-6FCC38A9F6E2}" presName="horzSpace2" presStyleCnt="0"/>
      <dgm:spPr/>
    </dgm:pt>
    <dgm:pt modelId="{F327A6BE-4987-490F-9CA5-76B00F46D429}" type="pres">
      <dgm:prSet presAssocID="{21A2BF89-D234-4021-B4EC-6FCC38A9F6E2}" presName="tx2" presStyleLbl="revTx" presStyleIdx="4" presStyleCnt="5"/>
      <dgm:spPr/>
    </dgm:pt>
    <dgm:pt modelId="{F6869C62-4362-46A4-8B96-BA61967E62B0}" type="pres">
      <dgm:prSet presAssocID="{21A2BF89-D234-4021-B4EC-6FCC38A9F6E2}" presName="vert2" presStyleCnt="0"/>
      <dgm:spPr/>
    </dgm:pt>
    <dgm:pt modelId="{95BA31FA-D61F-469B-B1B9-DA5E9900DB8D}" type="pres">
      <dgm:prSet presAssocID="{21A2BF89-D234-4021-B4EC-6FCC38A9F6E2}" presName="thinLine2b" presStyleLbl="callout" presStyleIdx="3" presStyleCnt="4"/>
      <dgm:spPr/>
    </dgm:pt>
    <dgm:pt modelId="{FC259496-CED1-46EB-A170-13259EDB12C4}" type="pres">
      <dgm:prSet presAssocID="{21A2BF89-D234-4021-B4EC-6FCC38A9F6E2}" presName="vertSpace2b" presStyleCnt="0"/>
      <dgm:spPr/>
    </dgm:pt>
  </dgm:ptLst>
  <dgm:cxnLst>
    <dgm:cxn modelId="{3188270E-575D-4F7D-B1B0-65C3E51BEA29}" srcId="{5B9A44FC-B1B9-4920-8A03-899FCD3903DE}" destId="{6C7D9F16-8438-4E56-9311-AF3E81F024F0}" srcOrd="0" destOrd="0" parTransId="{51090340-AF87-4A66-8942-5CD9BF69A92E}" sibTransId="{ECB35FFB-558E-4360-B855-960A3B3DA391}"/>
    <dgm:cxn modelId="{EF5BE25E-E5B1-42B3-BE9E-2A39F0B6BFBB}" type="presOf" srcId="{21A2BF89-D234-4021-B4EC-6FCC38A9F6E2}" destId="{F327A6BE-4987-490F-9CA5-76B00F46D429}" srcOrd="0" destOrd="0" presId="urn:microsoft.com/office/officeart/2008/layout/LinedList"/>
    <dgm:cxn modelId="{FBF0F861-75FD-4D25-AF7D-49B9BF13BF07}" srcId="{6C7D9F16-8438-4E56-9311-AF3E81F024F0}" destId="{21A2BF89-D234-4021-B4EC-6FCC38A9F6E2}" srcOrd="3" destOrd="0" parTransId="{F1B42779-96AF-4A64-AC48-B4C5B725BED4}" sibTransId="{CA53308F-C112-463F-83B0-0D840A4798D2}"/>
    <dgm:cxn modelId="{15A01E67-FF19-480D-AD81-57C0E611FA1E}" type="presOf" srcId="{6C7D9F16-8438-4E56-9311-AF3E81F024F0}" destId="{BB1FFA23-F681-4CAC-B6DF-96F56E18D518}" srcOrd="0" destOrd="0" presId="urn:microsoft.com/office/officeart/2008/layout/LinedList"/>
    <dgm:cxn modelId="{72370C53-B0DE-4EC6-8F60-E0E6923B8B7F}" srcId="{6C7D9F16-8438-4E56-9311-AF3E81F024F0}" destId="{E00C3B7E-B72C-4A16-8147-B9F342BEF559}" srcOrd="1" destOrd="0" parTransId="{EC5DDB2D-E347-48B4-A474-FB5D1D25A49E}" sibTransId="{CF00BF34-3670-4866-B456-FEAC51D87B64}"/>
    <dgm:cxn modelId="{396C1158-124B-4B4A-9311-A96ABC98797B}" type="presOf" srcId="{9B863793-F29F-4219-97C9-A24323B37F92}" destId="{D78A7814-2D62-4C15-9F36-3CA01834DDEF}" srcOrd="0" destOrd="0" presId="urn:microsoft.com/office/officeart/2008/layout/LinedList"/>
    <dgm:cxn modelId="{A8BAAF88-756C-4B56-ADD2-EA555FB13D70}" type="presOf" srcId="{5B9A44FC-B1B9-4920-8A03-899FCD3903DE}" destId="{7A50CE4E-92B2-4F1C-B2C5-DCE1933C9449}" srcOrd="0" destOrd="0" presId="urn:microsoft.com/office/officeart/2008/layout/LinedList"/>
    <dgm:cxn modelId="{AF9D138B-2E4B-4432-9671-CD6404561321}" srcId="{6C7D9F16-8438-4E56-9311-AF3E81F024F0}" destId="{1BEA20D9-5EE0-4816-8010-5FE7A5796A32}" srcOrd="2" destOrd="0" parTransId="{36667C61-7654-4BF9-BA63-0378BEA9B108}" sibTransId="{3F86C27F-A0BB-4BA6-94DB-3218565CE60A}"/>
    <dgm:cxn modelId="{5989B3A1-7D61-492F-9895-9275D2B70DFC}" type="presOf" srcId="{1BEA20D9-5EE0-4816-8010-5FE7A5796A32}" destId="{4F86F019-805E-4218-AFDB-812EB7DF059B}" srcOrd="0" destOrd="0" presId="urn:microsoft.com/office/officeart/2008/layout/LinedList"/>
    <dgm:cxn modelId="{D3FD37F6-5E3B-440E-934F-8AEA9AC11C27}" srcId="{6C7D9F16-8438-4E56-9311-AF3E81F024F0}" destId="{9B863793-F29F-4219-97C9-A24323B37F92}" srcOrd="0" destOrd="0" parTransId="{E90304D5-D078-4A17-BC9B-353F63AED2AE}" sibTransId="{4872A49A-31C3-459D-8042-5F3936AAF096}"/>
    <dgm:cxn modelId="{0C1692FA-BBDA-45AD-9C9F-6BEFEEA1EF90}" type="presOf" srcId="{E00C3B7E-B72C-4A16-8147-B9F342BEF559}" destId="{A78C1D26-F191-4689-A86F-DF607CF32AE5}" srcOrd="0" destOrd="0" presId="urn:microsoft.com/office/officeart/2008/layout/LinedList"/>
    <dgm:cxn modelId="{D571D43C-86DE-402F-B6F2-6BEF43EE1B91}" type="presParOf" srcId="{7A50CE4E-92B2-4F1C-B2C5-DCE1933C9449}" destId="{CA00841D-108F-4B87-ABA3-E964BEA254DC}" srcOrd="0" destOrd="0" presId="urn:microsoft.com/office/officeart/2008/layout/LinedList"/>
    <dgm:cxn modelId="{2F57023F-97B2-4524-ABA9-41CD76B06875}" type="presParOf" srcId="{7A50CE4E-92B2-4F1C-B2C5-DCE1933C9449}" destId="{5D8C72A1-F09B-4F03-80F5-0B4E1483B641}" srcOrd="1" destOrd="0" presId="urn:microsoft.com/office/officeart/2008/layout/LinedList"/>
    <dgm:cxn modelId="{85C9FD81-E367-4B9F-8A8F-EFED322B88DE}" type="presParOf" srcId="{5D8C72A1-F09B-4F03-80F5-0B4E1483B641}" destId="{BB1FFA23-F681-4CAC-B6DF-96F56E18D518}" srcOrd="0" destOrd="0" presId="urn:microsoft.com/office/officeart/2008/layout/LinedList"/>
    <dgm:cxn modelId="{B2E4B11C-C805-447F-81B9-27A8CB8397F0}" type="presParOf" srcId="{5D8C72A1-F09B-4F03-80F5-0B4E1483B641}" destId="{03148097-1FAE-43BC-B28A-F6412DBD07E2}" srcOrd="1" destOrd="0" presId="urn:microsoft.com/office/officeart/2008/layout/LinedList"/>
    <dgm:cxn modelId="{E69216D7-2059-4827-B002-E7FA00D3498F}" type="presParOf" srcId="{03148097-1FAE-43BC-B28A-F6412DBD07E2}" destId="{8B9BE0A9-9FAB-45D6-959B-92896EF80324}" srcOrd="0" destOrd="0" presId="urn:microsoft.com/office/officeart/2008/layout/LinedList"/>
    <dgm:cxn modelId="{6FF33957-904A-4C58-8897-11F96810C609}" type="presParOf" srcId="{03148097-1FAE-43BC-B28A-F6412DBD07E2}" destId="{C7484A7C-3111-4781-A249-6587449E6EDD}" srcOrd="1" destOrd="0" presId="urn:microsoft.com/office/officeart/2008/layout/LinedList"/>
    <dgm:cxn modelId="{375E9578-476D-452E-A0E5-9D56C11C8CC7}" type="presParOf" srcId="{C7484A7C-3111-4781-A249-6587449E6EDD}" destId="{1FD703DF-8F12-4712-88BF-7C4D668A94CA}" srcOrd="0" destOrd="0" presId="urn:microsoft.com/office/officeart/2008/layout/LinedList"/>
    <dgm:cxn modelId="{E5F2C62B-0A25-46AE-A583-5DF4CC7CD876}" type="presParOf" srcId="{C7484A7C-3111-4781-A249-6587449E6EDD}" destId="{D78A7814-2D62-4C15-9F36-3CA01834DDEF}" srcOrd="1" destOrd="0" presId="urn:microsoft.com/office/officeart/2008/layout/LinedList"/>
    <dgm:cxn modelId="{488B2039-A634-42F6-BD55-07E40D68E8E7}" type="presParOf" srcId="{C7484A7C-3111-4781-A249-6587449E6EDD}" destId="{05C5676C-A6F9-4009-A3DE-F20C828CA8D8}" srcOrd="2" destOrd="0" presId="urn:microsoft.com/office/officeart/2008/layout/LinedList"/>
    <dgm:cxn modelId="{2CBD0FDB-BCBA-46C1-9DFC-C769EB38CD40}" type="presParOf" srcId="{03148097-1FAE-43BC-B28A-F6412DBD07E2}" destId="{090EDD7E-A629-4F47-8A1E-53880D0FF8DA}" srcOrd="2" destOrd="0" presId="urn:microsoft.com/office/officeart/2008/layout/LinedList"/>
    <dgm:cxn modelId="{AE6A34DF-3D45-4ED8-A35A-7297A3B8258B}" type="presParOf" srcId="{03148097-1FAE-43BC-B28A-F6412DBD07E2}" destId="{5F2E1237-A9BA-4A5F-BF92-CF35C74A14E0}" srcOrd="3" destOrd="0" presId="urn:microsoft.com/office/officeart/2008/layout/LinedList"/>
    <dgm:cxn modelId="{6224ABD5-9F0E-47A8-A040-747F118F9C61}" type="presParOf" srcId="{03148097-1FAE-43BC-B28A-F6412DBD07E2}" destId="{D24A1F01-720D-4316-8F62-6C7C9328E8F1}" srcOrd="4" destOrd="0" presId="urn:microsoft.com/office/officeart/2008/layout/LinedList"/>
    <dgm:cxn modelId="{9AE6C0F4-8085-44B9-A546-339C7B37A27B}" type="presParOf" srcId="{D24A1F01-720D-4316-8F62-6C7C9328E8F1}" destId="{6308635C-D16D-4A94-8450-A65BB9DDFC7E}" srcOrd="0" destOrd="0" presId="urn:microsoft.com/office/officeart/2008/layout/LinedList"/>
    <dgm:cxn modelId="{26E6D960-F1ED-4FCB-99C4-22A09126BEB8}" type="presParOf" srcId="{D24A1F01-720D-4316-8F62-6C7C9328E8F1}" destId="{A78C1D26-F191-4689-A86F-DF607CF32AE5}" srcOrd="1" destOrd="0" presId="urn:microsoft.com/office/officeart/2008/layout/LinedList"/>
    <dgm:cxn modelId="{E6FCB9B5-D36D-4134-8ED5-A2E9378E70B0}" type="presParOf" srcId="{D24A1F01-720D-4316-8F62-6C7C9328E8F1}" destId="{EF88F258-53A2-4D1D-8082-BC74B05DD5BC}" srcOrd="2" destOrd="0" presId="urn:microsoft.com/office/officeart/2008/layout/LinedList"/>
    <dgm:cxn modelId="{1F8C98BE-2432-47EA-BEF3-55747F9871A3}" type="presParOf" srcId="{03148097-1FAE-43BC-B28A-F6412DBD07E2}" destId="{E29D5D48-0644-4B20-BCC6-ADF40B223CDF}" srcOrd="5" destOrd="0" presId="urn:microsoft.com/office/officeart/2008/layout/LinedList"/>
    <dgm:cxn modelId="{F970B95A-D6CB-4591-99C6-0C93ABF3E0FF}" type="presParOf" srcId="{03148097-1FAE-43BC-B28A-F6412DBD07E2}" destId="{6BD4DAFC-8813-427A-AFBC-7D11AC9A10AE}" srcOrd="6" destOrd="0" presId="urn:microsoft.com/office/officeart/2008/layout/LinedList"/>
    <dgm:cxn modelId="{89C26DA2-9C14-4412-910C-7EACA13059BE}" type="presParOf" srcId="{03148097-1FAE-43BC-B28A-F6412DBD07E2}" destId="{FBE6E893-2A98-44DA-A627-60F5EE1FCDB2}" srcOrd="7" destOrd="0" presId="urn:microsoft.com/office/officeart/2008/layout/LinedList"/>
    <dgm:cxn modelId="{3D1B0ABF-DCD3-48B2-861B-3E337DD3A0BF}" type="presParOf" srcId="{FBE6E893-2A98-44DA-A627-60F5EE1FCDB2}" destId="{91875D02-FAE4-49BA-A34D-8ADB1A97945C}" srcOrd="0" destOrd="0" presId="urn:microsoft.com/office/officeart/2008/layout/LinedList"/>
    <dgm:cxn modelId="{16C96A9C-CA9A-452B-A109-F3595484D8E9}" type="presParOf" srcId="{FBE6E893-2A98-44DA-A627-60F5EE1FCDB2}" destId="{4F86F019-805E-4218-AFDB-812EB7DF059B}" srcOrd="1" destOrd="0" presId="urn:microsoft.com/office/officeart/2008/layout/LinedList"/>
    <dgm:cxn modelId="{CBF9E7FE-F2CD-4DB5-A798-D6485D3553F3}" type="presParOf" srcId="{FBE6E893-2A98-44DA-A627-60F5EE1FCDB2}" destId="{1A3A2032-AF6E-4D23-8BDF-5EDCE97D4F56}" srcOrd="2" destOrd="0" presId="urn:microsoft.com/office/officeart/2008/layout/LinedList"/>
    <dgm:cxn modelId="{13082C81-7D1A-4FC7-8003-C4853CB3DEFB}" type="presParOf" srcId="{03148097-1FAE-43BC-B28A-F6412DBD07E2}" destId="{4A6514E9-167E-4CF6-8C3A-3B5D83BBE669}" srcOrd="8" destOrd="0" presId="urn:microsoft.com/office/officeart/2008/layout/LinedList"/>
    <dgm:cxn modelId="{05F599A1-E1F7-4A7B-8C67-5B4C0BBA8A06}" type="presParOf" srcId="{03148097-1FAE-43BC-B28A-F6412DBD07E2}" destId="{9FA15113-F78B-49AB-A5FE-6F4724A120C1}" srcOrd="9" destOrd="0" presId="urn:microsoft.com/office/officeart/2008/layout/LinedList"/>
    <dgm:cxn modelId="{39504C4A-DD25-4EDF-AAEF-9D5FE89C01AB}" type="presParOf" srcId="{03148097-1FAE-43BC-B28A-F6412DBD07E2}" destId="{3229A656-5D2C-41AE-96C4-64806DB7C375}" srcOrd="10" destOrd="0" presId="urn:microsoft.com/office/officeart/2008/layout/LinedList"/>
    <dgm:cxn modelId="{8B73FE7D-42EC-4893-865C-D87F3093E808}" type="presParOf" srcId="{3229A656-5D2C-41AE-96C4-64806DB7C375}" destId="{0196C8F7-B265-4460-9AFC-BBAED6F22267}" srcOrd="0" destOrd="0" presId="urn:microsoft.com/office/officeart/2008/layout/LinedList"/>
    <dgm:cxn modelId="{BC90E0A3-CC65-4BE7-A3D4-8DAF5A059E48}" type="presParOf" srcId="{3229A656-5D2C-41AE-96C4-64806DB7C375}" destId="{F327A6BE-4987-490F-9CA5-76B00F46D429}" srcOrd="1" destOrd="0" presId="urn:microsoft.com/office/officeart/2008/layout/LinedList"/>
    <dgm:cxn modelId="{63B70833-46B8-4DF8-B05E-978408A3EF2B}" type="presParOf" srcId="{3229A656-5D2C-41AE-96C4-64806DB7C375}" destId="{F6869C62-4362-46A4-8B96-BA61967E62B0}" srcOrd="2" destOrd="0" presId="urn:microsoft.com/office/officeart/2008/layout/LinedList"/>
    <dgm:cxn modelId="{8E3D4963-26BC-4154-A232-DF2D1F43591C}" type="presParOf" srcId="{03148097-1FAE-43BC-B28A-F6412DBD07E2}" destId="{95BA31FA-D61F-469B-B1B9-DA5E9900DB8D}" srcOrd="11" destOrd="0" presId="urn:microsoft.com/office/officeart/2008/layout/LinedList"/>
    <dgm:cxn modelId="{A6302762-21AD-4B93-A69D-7CEB4E835DCC}" type="presParOf" srcId="{03148097-1FAE-43BC-B28A-F6412DBD07E2}" destId="{FC259496-CED1-46EB-A170-13259EDB12C4}"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579338-4351-4681-89D0-30985843A46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7C5EC03-12B0-4196-95AC-916423F298F1}">
      <dgm:prSet phldrT="[Text]" custT="1"/>
      <dgm:spPr/>
      <dgm:t>
        <a:bodyPr/>
        <a:lstStyle/>
        <a:p>
          <a:r>
            <a:rPr lang="en-US" sz="2700" dirty="0"/>
            <a:t>Determine the Special Benefits to Each Parcel</a:t>
          </a:r>
        </a:p>
      </dgm:t>
    </dgm:pt>
    <dgm:pt modelId="{41BFB172-8C89-4899-BD76-50E5657682AF}" type="parTrans" cxnId="{BE6F3F1C-74CF-4737-87E3-F5016868C917}">
      <dgm:prSet/>
      <dgm:spPr/>
      <dgm:t>
        <a:bodyPr/>
        <a:lstStyle/>
        <a:p>
          <a:endParaRPr lang="en-US"/>
        </a:p>
      </dgm:t>
    </dgm:pt>
    <dgm:pt modelId="{244C3599-4403-4DDC-AE85-272AADCA05E7}" type="sibTrans" cxnId="{BE6F3F1C-74CF-4737-87E3-F5016868C917}">
      <dgm:prSet/>
      <dgm:spPr/>
      <dgm:t>
        <a:bodyPr/>
        <a:lstStyle/>
        <a:p>
          <a:endParaRPr lang="en-US"/>
        </a:p>
      </dgm:t>
    </dgm:pt>
    <dgm:pt modelId="{0E15B4B4-3E03-4726-96A9-74508EC56B65}">
      <dgm:prSet phldrT="[Text]" custT="1"/>
      <dgm:spPr/>
      <dgm:t>
        <a:bodyPr/>
        <a:lstStyle/>
        <a:p>
          <a:pPr marL="0" algn="l">
            <a:buFontTx/>
            <a:buNone/>
          </a:pPr>
          <a:r>
            <a:rPr lang="en-US" sz="2800" dirty="0"/>
            <a:t>Identify the parcels subject to the charge – special benefits that accrue only to parcels within IBWD.</a:t>
          </a:r>
        </a:p>
      </dgm:t>
    </dgm:pt>
    <dgm:pt modelId="{EEAD06DB-942D-487E-B37E-887BA93754C2}" type="parTrans" cxnId="{0331C907-D55B-46FD-827A-F3BA68AF7FD9}">
      <dgm:prSet/>
      <dgm:spPr/>
      <dgm:t>
        <a:bodyPr/>
        <a:lstStyle/>
        <a:p>
          <a:endParaRPr lang="en-US"/>
        </a:p>
      </dgm:t>
    </dgm:pt>
    <dgm:pt modelId="{3751ADF6-40DC-43D6-AB3F-B63FAF58F4E5}" type="sibTrans" cxnId="{0331C907-D55B-46FD-827A-F3BA68AF7FD9}">
      <dgm:prSet/>
      <dgm:spPr/>
      <dgm:t>
        <a:bodyPr/>
        <a:lstStyle/>
        <a:p>
          <a:endParaRPr lang="en-US"/>
        </a:p>
      </dgm:t>
    </dgm:pt>
    <dgm:pt modelId="{EDFBB59B-8F4A-47CC-B432-C0EC25451B6A}">
      <dgm:prSet phldrT="[Text]" custT="1"/>
      <dgm:spPr/>
      <dgm:t>
        <a:bodyPr/>
        <a:lstStyle/>
        <a:p>
          <a:pPr marL="0" marR="0" lvl="0" indent="0" defTabSz="933450" eaLnBrk="1" fontAlgn="auto" latinLnBrk="0" hangingPunct="1">
            <a:lnSpc>
              <a:spcPct val="90000"/>
            </a:lnSpc>
            <a:spcBef>
              <a:spcPct val="0"/>
            </a:spcBef>
            <a:spcAft>
              <a:spcPct val="35000"/>
            </a:spcAft>
            <a:buClrTx/>
            <a:buSzTx/>
            <a:buFontTx/>
            <a:buNone/>
            <a:tabLst/>
            <a:defRPr/>
          </a:pPr>
          <a:r>
            <a:rPr lang="en-US" sz="2700" dirty="0"/>
            <a:t>Identify Maintenance &amp; Improvement Projects</a:t>
          </a:r>
          <a:endParaRPr lang="en-US" sz="2100" dirty="0"/>
        </a:p>
      </dgm:t>
    </dgm:pt>
    <dgm:pt modelId="{240C6536-A3A0-4A93-8D6F-F6C95F24729F}" type="parTrans" cxnId="{47C28BAE-3FB9-42E8-AF4C-FF9F1FE5C48D}">
      <dgm:prSet/>
      <dgm:spPr/>
      <dgm:t>
        <a:bodyPr/>
        <a:lstStyle/>
        <a:p>
          <a:endParaRPr lang="en-US"/>
        </a:p>
      </dgm:t>
    </dgm:pt>
    <dgm:pt modelId="{51B0DC90-4494-4FFC-936A-B1A7B6F76C98}" type="sibTrans" cxnId="{47C28BAE-3FB9-42E8-AF4C-FF9F1FE5C48D}">
      <dgm:prSet/>
      <dgm:spPr/>
      <dgm:t>
        <a:bodyPr/>
        <a:lstStyle/>
        <a:p>
          <a:endParaRPr lang="en-US"/>
        </a:p>
      </dgm:t>
    </dgm:pt>
    <dgm:pt modelId="{074788E7-09C2-432A-A660-2AD9D03B41B2}">
      <dgm:prSet phldrT="[Text]" custT="1"/>
      <dgm:spPr/>
      <dgm:t>
        <a:bodyPr/>
        <a:lstStyle/>
        <a:p>
          <a:pPr marL="0" algn="l">
            <a:buFontTx/>
            <a:buNone/>
          </a:pPr>
          <a:r>
            <a:rPr lang="en-US" sz="2800" dirty="0"/>
            <a:t>Identify short, mid, and long-term projects &amp; calculate the total assessment revenue required annually. </a:t>
          </a:r>
        </a:p>
      </dgm:t>
    </dgm:pt>
    <dgm:pt modelId="{D761E12E-FC2B-47ED-9B72-A256A52C46C1}" type="parTrans" cxnId="{1615C7DA-06C0-416C-84A2-3B1A0BA6458A}">
      <dgm:prSet/>
      <dgm:spPr/>
      <dgm:t>
        <a:bodyPr/>
        <a:lstStyle/>
        <a:p>
          <a:endParaRPr lang="en-US"/>
        </a:p>
      </dgm:t>
    </dgm:pt>
    <dgm:pt modelId="{3573CC4A-4B84-43DE-A66F-CF4152DCCEE8}" type="sibTrans" cxnId="{1615C7DA-06C0-416C-84A2-3B1A0BA6458A}">
      <dgm:prSet/>
      <dgm:spPr/>
      <dgm:t>
        <a:bodyPr/>
        <a:lstStyle/>
        <a:p>
          <a:endParaRPr lang="en-US"/>
        </a:p>
      </dgm:t>
    </dgm:pt>
    <dgm:pt modelId="{E488ADA1-4762-4EAE-9DC8-7F2EFD1AE044}">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700" dirty="0"/>
            <a:t>Conduct Proportional Analysis</a:t>
          </a:r>
          <a:endParaRPr lang="en-US" sz="2300" dirty="0"/>
        </a:p>
      </dgm:t>
    </dgm:pt>
    <dgm:pt modelId="{E6A282EB-E155-48EB-B24C-AF6BBB4476BD}" type="parTrans" cxnId="{75706CFB-6D73-43A3-A0B8-32C5DFE6F052}">
      <dgm:prSet/>
      <dgm:spPr/>
      <dgm:t>
        <a:bodyPr/>
        <a:lstStyle/>
        <a:p>
          <a:endParaRPr lang="en-US"/>
        </a:p>
      </dgm:t>
    </dgm:pt>
    <dgm:pt modelId="{0B7513BF-B711-4CE1-8772-EBF31C01C3DA}" type="sibTrans" cxnId="{75706CFB-6D73-43A3-A0B8-32C5DFE6F052}">
      <dgm:prSet/>
      <dgm:spPr/>
      <dgm:t>
        <a:bodyPr/>
        <a:lstStyle/>
        <a:p>
          <a:endParaRPr lang="en-US"/>
        </a:p>
      </dgm:t>
    </dgm:pt>
    <dgm:pt modelId="{E250C808-9281-42BA-90FF-939D2FC3D08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Determine the relative special benefits to each parcel and the amount of charge to be imposed to each. </a:t>
          </a:r>
        </a:p>
      </dgm:t>
    </dgm:pt>
    <dgm:pt modelId="{D61FCC35-59DD-4A5F-914C-0F93A0EC96C1}" type="parTrans" cxnId="{C9F4A12D-1E90-4C04-BFEF-429E1DB7E906}">
      <dgm:prSet/>
      <dgm:spPr/>
      <dgm:t>
        <a:bodyPr/>
        <a:lstStyle/>
        <a:p>
          <a:endParaRPr lang="en-US"/>
        </a:p>
      </dgm:t>
    </dgm:pt>
    <dgm:pt modelId="{5D6A03C5-311B-41B5-9614-FC102ED754E2}" type="sibTrans" cxnId="{C9F4A12D-1E90-4C04-BFEF-429E1DB7E906}">
      <dgm:prSet/>
      <dgm:spPr/>
      <dgm:t>
        <a:bodyPr/>
        <a:lstStyle/>
        <a:p>
          <a:endParaRPr lang="en-US"/>
        </a:p>
      </dgm:t>
    </dgm:pt>
    <dgm:pt modelId="{412C693B-D575-4D3F-8826-0A4D50DC62A1}" type="pres">
      <dgm:prSet presAssocID="{EA579338-4351-4681-89D0-30985843A46F}" presName="Name0" presStyleCnt="0">
        <dgm:presLayoutVars>
          <dgm:dir/>
          <dgm:animLvl val="lvl"/>
          <dgm:resizeHandles val="exact"/>
        </dgm:presLayoutVars>
      </dgm:prSet>
      <dgm:spPr/>
    </dgm:pt>
    <dgm:pt modelId="{33566923-110C-4C36-89DE-9740A528EA26}" type="pres">
      <dgm:prSet presAssocID="{27C5EC03-12B0-4196-95AC-916423F298F1}" presName="linNode" presStyleCnt="0"/>
      <dgm:spPr/>
    </dgm:pt>
    <dgm:pt modelId="{6A3B4B56-A39F-4996-BD2C-7765DF55F2D6}" type="pres">
      <dgm:prSet presAssocID="{27C5EC03-12B0-4196-95AC-916423F298F1}" presName="parentText" presStyleLbl="node1" presStyleIdx="0" presStyleCnt="3">
        <dgm:presLayoutVars>
          <dgm:chMax val="1"/>
          <dgm:bulletEnabled val="1"/>
        </dgm:presLayoutVars>
      </dgm:prSet>
      <dgm:spPr/>
    </dgm:pt>
    <dgm:pt modelId="{490BFF17-8113-45FC-A8F0-25DA1F5A0922}" type="pres">
      <dgm:prSet presAssocID="{27C5EC03-12B0-4196-95AC-916423F298F1}" presName="descendantText" presStyleLbl="alignAccFollowNode1" presStyleIdx="0" presStyleCnt="3" custLinFactNeighborX="840" custLinFactNeighborY="0">
        <dgm:presLayoutVars>
          <dgm:bulletEnabled val="1"/>
        </dgm:presLayoutVars>
      </dgm:prSet>
      <dgm:spPr/>
    </dgm:pt>
    <dgm:pt modelId="{644974ED-4D4A-49EC-83D8-23FD75A93E0C}" type="pres">
      <dgm:prSet presAssocID="{244C3599-4403-4DDC-AE85-272AADCA05E7}" presName="sp" presStyleCnt="0"/>
      <dgm:spPr/>
    </dgm:pt>
    <dgm:pt modelId="{8F6A1E68-3849-43AE-A991-51F8AF1E9230}" type="pres">
      <dgm:prSet presAssocID="{EDFBB59B-8F4A-47CC-B432-C0EC25451B6A}" presName="linNode" presStyleCnt="0"/>
      <dgm:spPr/>
    </dgm:pt>
    <dgm:pt modelId="{62B51305-1D07-4357-A08F-D889BB76EAF9}" type="pres">
      <dgm:prSet presAssocID="{EDFBB59B-8F4A-47CC-B432-C0EC25451B6A}" presName="parentText" presStyleLbl="node1" presStyleIdx="1" presStyleCnt="3">
        <dgm:presLayoutVars>
          <dgm:chMax val="1"/>
          <dgm:bulletEnabled val="1"/>
        </dgm:presLayoutVars>
      </dgm:prSet>
      <dgm:spPr/>
    </dgm:pt>
    <dgm:pt modelId="{C5574928-F65B-4DC9-A6CF-166BC7CE1A00}" type="pres">
      <dgm:prSet presAssocID="{EDFBB59B-8F4A-47CC-B432-C0EC25451B6A}" presName="descendantText" presStyleLbl="alignAccFollowNode1" presStyleIdx="1" presStyleCnt="3">
        <dgm:presLayoutVars>
          <dgm:bulletEnabled val="1"/>
        </dgm:presLayoutVars>
      </dgm:prSet>
      <dgm:spPr/>
    </dgm:pt>
    <dgm:pt modelId="{CC5C0A5A-627B-4D12-B67F-35DF91265883}" type="pres">
      <dgm:prSet presAssocID="{51B0DC90-4494-4FFC-936A-B1A7B6F76C98}" presName="sp" presStyleCnt="0"/>
      <dgm:spPr/>
    </dgm:pt>
    <dgm:pt modelId="{DDF53819-474A-47B4-861D-FBB2088F9AA6}" type="pres">
      <dgm:prSet presAssocID="{E488ADA1-4762-4EAE-9DC8-7F2EFD1AE044}" presName="linNode" presStyleCnt="0"/>
      <dgm:spPr/>
    </dgm:pt>
    <dgm:pt modelId="{535CAC36-0FF6-4B9C-80CD-719E3EE8C4AE}" type="pres">
      <dgm:prSet presAssocID="{E488ADA1-4762-4EAE-9DC8-7F2EFD1AE044}" presName="parentText" presStyleLbl="node1" presStyleIdx="2" presStyleCnt="3">
        <dgm:presLayoutVars>
          <dgm:chMax val="1"/>
          <dgm:bulletEnabled val="1"/>
        </dgm:presLayoutVars>
      </dgm:prSet>
      <dgm:spPr/>
    </dgm:pt>
    <dgm:pt modelId="{213DF122-4300-4ED3-AFEB-06054AAE3257}" type="pres">
      <dgm:prSet presAssocID="{E488ADA1-4762-4EAE-9DC8-7F2EFD1AE044}" presName="descendantText" presStyleLbl="alignAccFollowNode1" presStyleIdx="2" presStyleCnt="3">
        <dgm:presLayoutVars>
          <dgm:bulletEnabled val="1"/>
        </dgm:presLayoutVars>
      </dgm:prSet>
      <dgm:spPr/>
    </dgm:pt>
  </dgm:ptLst>
  <dgm:cxnLst>
    <dgm:cxn modelId="{7A9B7706-E247-46A7-9DD7-530A3366486E}" type="presOf" srcId="{EA579338-4351-4681-89D0-30985843A46F}" destId="{412C693B-D575-4D3F-8826-0A4D50DC62A1}" srcOrd="0" destOrd="0" presId="urn:microsoft.com/office/officeart/2005/8/layout/vList5"/>
    <dgm:cxn modelId="{0331C907-D55B-46FD-827A-F3BA68AF7FD9}" srcId="{27C5EC03-12B0-4196-95AC-916423F298F1}" destId="{0E15B4B4-3E03-4726-96A9-74508EC56B65}" srcOrd="0" destOrd="0" parTransId="{EEAD06DB-942D-487E-B37E-887BA93754C2}" sibTransId="{3751ADF6-40DC-43D6-AB3F-B63FAF58F4E5}"/>
    <dgm:cxn modelId="{D693A015-EE22-4C5A-B437-D9B9CF7EBAF3}" type="presOf" srcId="{E250C808-9281-42BA-90FF-939D2FC3D086}" destId="{213DF122-4300-4ED3-AFEB-06054AAE3257}" srcOrd="0" destOrd="0" presId="urn:microsoft.com/office/officeart/2005/8/layout/vList5"/>
    <dgm:cxn modelId="{BE6F3F1C-74CF-4737-87E3-F5016868C917}" srcId="{EA579338-4351-4681-89D0-30985843A46F}" destId="{27C5EC03-12B0-4196-95AC-916423F298F1}" srcOrd="0" destOrd="0" parTransId="{41BFB172-8C89-4899-BD76-50E5657682AF}" sibTransId="{244C3599-4403-4DDC-AE85-272AADCA05E7}"/>
    <dgm:cxn modelId="{C9F4A12D-1E90-4C04-BFEF-429E1DB7E906}" srcId="{E488ADA1-4762-4EAE-9DC8-7F2EFD1AE044}" destId="{E250C808-9281-42BA-90FF-939D2FC3D086}" srcOrd="0" destOrd="0" parTransId="{D61FCC35-59DD-4A5F-914C-0F93A0EC96C1}" sibTransId="{5D6A03C5-311B-41B5-9614-FC102ED754E2}"/>
    <dgm:cxn modelId="{AFAB135E-0E92-4148-A278-5803F463ABF1}" type="presOf" srcId="{E488ADA1-4762-4EAE-9DC8-7F2EFD1AE044}" destId="{535CAC36-0FF6-4B9C-80CD-719E3EE8C4AE}" srcOrd="0" destOrd="0" presId="urn:microsoft.com/office/officeart/2005/8/layout/vList5"/>
    <dgm:cxn modelId="{47C28BAE-3FB9-42E8-AF4C-FF9F1FE5C48D}" srcId="{EA579338-4351-4681-89D0-30985843A46F}" destId="{EDFBB59B-8F4A-47CC-B432-C0EC25451B6A}" srcOrd="1" destOrd="0" parTransId="{240C6536-A3A0-4A93-8D6F-F6C95F24729F}" sibTransId="{51B0DC90-4494-4FFC-936A-B1A7B6F76C98}"/>
    <dgm:cxn modelId="{DCECCFC4-4F44-48EA-8912-D11478C54479}" type="presOf" srcId="{EDFBB59B-8F4A-47CC-B432-C0EC25451B6A}" destId="{62B51305-1D07-4357-A08F-D889BB76EAF9}" srcOrd="0" destOrd="0" presId="urn:microsoft.com/office/officeart/2005/8/layout/vList5"/>
    <dgm:cxn modelId="{1615C7DA-06C0-416C-84A2-3B1A0BA6458A}" srcId="{EDFBB59B-8F4A-47CC-B432-C0EC25451B6A}" destId="{074788E7-09C2-432A-A660-2AD9D03B41B2}" srcOrd="0" destOrd="0" parTransId="{D761E12E-FC2B-47ED-9B72-A256A52C46C1}" sibTransId="{3573CC4A-4B84-43DE-A66F-CF4152DCCEE8}"/>
    <dgm:cxn modelId="{9D7987F2-AD13-4182-A596-BBC68153FA3B}" type="presOf" srcId="{074788E7-09C2-432A-A660-2AD9D03B41B2}" destId="{C5574928-F65B-4DC9-A6CF-166BC7CE1A00}" srcOrd="0" destOrd="0" presId="urn:microsoft.com/office/officeart/2005/8/layout/vList5"/>
    <dgm:cxn modelId="{3637CCF5-5F3B-450A-90B5-47B1C9F25561}" type="presOf" srcId="{0E15B4B4-3E03-4726-96A9-74508EC56B65}" destId="{490BFF17-8113-45FC-A8F0-25DA1F5A0922}" srcOrd="0" destOrd="0" presId="urn:microsoft.com/office/officeart/2005/8/layout/vList5"/>
    <dgm:cxn modelId="{856758F9-2333-4C60-B292-408B65A739C5}" type="presOf" srcId="{27C5EC03-12B0-4196-95AC-916423F298F1}" destId="{6A3B4B56-A39F-4996-BD2C-7765DF55F2D6}" srcOrd="0" destOrd="0" presId="urn:microsoft.com/office/officeart/2005/8/layout/vList5"/>
    <dgm:cxn modelId="{75706CFB-6D73-43A3-A0B8-32C5DFE6F052}" srcId="{EA579338-4351-4681-89D0-30985843A46F}" destId="{E488ADA1-4762-4EAE-9DC8-7F2EFD1AE044}" srcOrd="2" destOrd="0" parTransId="{E6A282EB-E155-48EB-B24C-AF6BBB4476BD}" sibTransId="{0B7513BF-B711-4CE1-8772-EBF31C01C3DA}"/>
    <dgm:cxn modelId="{982F1B12-F7AF-4C0A-AFA3-C4BF92BF759F}" type="presParOf" srcId="{412C693B-D575-4D3F-8826-0A4D50DC62A1}" destId="{33566923-110C-4C36-89DE-9740A528EA26}" srcOrd="0" destOrd="0" presId="urn:microsoft.com/office/officeart/2005/8/layout/vList5"/>
    <dgm:cxn modelId="{3CD34AB1-6B1B-478F-ACCF-987479B973CB}" type="presParOf" srcId="{33566923-110C-4C36-89DE-9740A528EA26}" destId="{6A3B4B56-A39F-4996-BD2C-7765DF55F2D6}" srcOrd="0" destOrd="0" presId="urn:microsoft.com/office/officeart/2005/8/layout/vList5"/>
    <dgm:cxn modelId="{F44E40C9-BFC1-4D1B-BD26-F331A6BD0DD3}" type="presParOf" srcId="{33566923-110C-4C36-89DE-9740A528EA26}" destId="{490BFF17-8113-45FC-A8F0-25DA1F5A0922}" srcOrd="1" destOrd="0" presId="urn:microsoft.com/office/officeart/2005/8/layout/vList5"/>
    <dgm:cxn modelId="{4B5DAF14-7AE0-403A-9017-B3745981C936}" type="presParOf" srcId="{412C693B-D575-4D3F-8826-0A4D50DC62A1}" destId="{644974ED-4D4A-49EC-83D8-23FD75A93E0C}" srcOrd="1" destOrd="0" presId="urn:microsoft.com/office/officeart/2005/8/layout/vList5"/>
    <dgm:cxn modelId="{BA24C1A0-B932-4391-9229-67BFFF1682CC}" type="presParOf" srcId="{412C693B-D575-4D3F-8826-0A4D50DC62A1}" destId="{8F6A1E68-3849-43AE-A991-51F8AF1E9230}" srcOrd="2" destOrd="0" presId="urn:microsoft.com/office/officeart/2005/8/layout/vList5"/>
    <dgm:cxn modelId="{C39B1B7C-5E31-4A8F-B714-8C861B065EF8}" type="presParOf" srcId="{8F6A1E68-3849-43AE-A991-51F8AF1E9230}" destId="{62B51305-1D07-4357-A08F-D889BB76EAF9}" srcOrd="0" destOrd="0" presId="urn:microsoft.com/office/officeart/2005/8/layout/vList5"/>
    <dgm:cxn modelId="{FD5802B3-58ED-4EAB-B7D8-66B10E76E218}" type="presParOf" srcId="{8F6A1E68-3849-43AE-A991-51F8AF1E9230}" destId="{C5574928-F65B-4DC9-A6CF-166BC7CE1A00}" srcOrd="1" destOrd="0" presId="urn:microsoft.com/office/officeart/2005/8/layout/vList5"/>
    <dgm:cxn modelId="{60A2DC92-236D-4FB5-A117-123FCA58E90C}" type="presParOf" srcId="{412C693B-D575-4D3F-8826-0A4D50DC62A1}" destId="{CC5C0A5A-627B-4D12-B67F-35DF91265883}" srcOrd="3" destOrd="0" presId="urn:microsoft.com/office/officeart/2005/8/layout/vList5"/>
    <dgm:cxn modelId="{489EC5BC-4572-4C54-A23F-D3D5611C0E06}" type="presParOf" srcId="{412C693B-D575-4D3F-8826-0A4D50DC62A1}" destId="{DDF53819-474A-47B4-861D-FBB2088F9AA6}" srcOrd="4" destOrd="0" presId="urn:microsoft.com/office/officeart/2005/8/layout/vList5"/>
    <dgm:cxn modelId="{1D2051CF-DC84-4F1E-9E4D-5EAD8016EF83}" type="presParOf" srcId="{DDF53819-474A-47B4-861D-FBB2088F9AA6}" destId="{535CAC36-0FF6-4B9C-80CD-719E3EE8C4AE}" srcOrd="0" destOrd="0" presId="urn:microsoft.com/office/officeart/2005/8/layout/vList5"/>
    <dgm:cxn modelId="{F1944E88-DB1A-494A-B321-01CCF9273EEF}" type="presParOf" srcId="{DDF53819-474A-47B4-861D-FBB2088F9AA6}" destId="{213DF122-4300-4ED3-AFEB-06054AAE325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5049A7-87C7-4776-A59B-54265CC735F6}"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76F69FB2-9561-493F-AE6B-DD3058B2A531}">
      <dgm:prSet/>
      <dgm:spPr/>
      <dgm:t>
        <a:bodyPr/>
        <a:lstStyle/>
        <a:p>
          <a:r>
            <a:rPr lang="en-US" b="1" dirty="0"/>
            <a:t>Circa 2010 - Tank 3: 80,000 Gallon Bolted Steel on Concrete.  </a:t>
          </a:r>
          <a:r>
            <a:rPr lang="en-US" dirty="0"/>
            <a:t>Recoat steel tank with special 2-part paint.  Exterior showing areas of coating damage.</a:t>
          </a:r>
        </a:p>
      </dgm:t>
    </dgm:pt>
    <dgm:pt modelId="{6E523885-0E92-4DD2-99F7-9D5870A85FAA}" type="parTrans" cxnId="{2B02AF4A-D223-4251-8A22-0EDC61D1C328}">
      <dgm:prSet/>
      <dgm:spPr/>
      <dgm:t>
        <a:bodyPr/>
        <a:lstStyle/>
        <a:p>
          <a:endParaRPr lang="en-US"/>
        </a:p>
      </dgm:t>
    </dgm:pt>
    <dgm:pt modelId="{EA21DBF6-9432-490C-BBF8-070FD109E111}" type="sibTrans" cxnId="{2B02AF4A-D223-4251-8A22-0EDC61D1C328}">
      <dgm:prSet/>
      <dgm:spPr/>
      <dgm:t>
        <a:bodyPr/>
        <a:lstStyle/>
        <a:p>
          <a:endParaRPr lang="en-US"/>
        </a:p>
      </dgm:t>
    </dgm:pt>
    <dgm:pt modelId="{E4E0EFC5-9B68-4283-B6FA-514F01E4123F}">
      <dgm:prSet/>
      <dgm:spPr/>
      <dgm:t>
        <a:bodyPr/>
        <a:lstStyle/>
        <a:p>
          <a:r>
            <a:rPr lang="en-US" b="1" dirty="0"/>
            <a:t>Circa 1983 - Tank 0: 10,000 Gallon Concrete Tank.  </a:t>
          </a:r>
          <a:r>
            <a:rPr lang="en-US" dirty="0"/>
            <a:t>R</a:t>
          </a:r>
          <a:r>
            <a:rPr lang="en-US" i="0" dirty="0"/>
            <a:t>e</a:t>
          </a:r>
          <a:r>
            <a:rPr lang="en-US" b="0" i="0" dirty="0"/>
            <a:t>place 10,000-gallon ferro cement tank has numerous cracks and the roof has limited strength.</a:t>
          </a:r>
          <a:endParaRPr lang="en-US" dirty="0"/>
        </a:p>
      </dgm:t>
    </dgm:pt>
    <dgm:pt modelId="{A14978F5-50DD-471A-AC0E-DB3FEC861EF2}" type="parTrans" cxnId="{64ED9640-5AC7-4DBC-A61D-D0FAF5CD0CCE}">
      <dgm:prSet/>
      <dgm:spPr/>
      <dgm:t>
        <a:bodyPr/>
        <a:lstStyle/>
        <a:p>
          <a:endParaRPr lang="en-US"/>
        </a:p>
      </dgm:t>
    </dgm:pt>
    <dgm:pt modelId="{2A31EEA3-21F2-4860-B47D-FD3C8A659201}" type="sibTrans" cxnId="{64ED9640-5AC7-4DBC-A61D-D0FAF5CD0CCE}">
      <dgm:prSet/>
      <dgm:spPr/>
      <dgm:t>
        <a:bodyPr/>
        <a:lstStyle/>
        <a:p>
          <a:endParaRPr lang="en-US"/>
        </a:p>
      </dgm:t>
    </dgm:pt>
    <dgm:pt modelId="{FBA8138E-B6C8-454D-A85D-2BECEA9958B5}" type="pres">
      <dgm:prSet presAssocID="{2C5049A7-87C7-4776-A59B-54265CC735F6}" presName="linear" presStyleCnt="0">
        <dgm:presLayoutVars>
          <dgm:animLvl val="lvl"/>
          <dgm:resizeHandles val="exact"/>
        </dgm:presLayoutVars>
      </dgm:prSet>
      <dgm:spPr/>
    </dgm:pt>
    <dgm:pt modelId="{F1F229D6-7435-4C50-A4B9-106592BDBB9F}" type="pres">
      <dgm:prSet presAssocID="{76F69FB2-9561-493F-AE6B-DD3058B2A531}" presName="parentText" presStyleLbl="node1" presStyleIdx="0" presStyleCnt="2">
        <dgm:presLayoutVars>
          <dgm:chMax val="0"/>
          <dgm:bulletEnabled val="1"/>
        </dgm:presLayoutVars>
      </dgm:prSet>
      <dgm:spPr/>
    </dgm:pt>
    <dgm:pt modelId="{CBC129FF-CC08-4105-A202-881A74BD8E6A}" type="pres">
      <dgm:prSet presAssocID="{EA21DBF6-9432-490C-BBF8-070FD109E111}" presName="spacer" presStyleCnt="0"/>
      <dgm:spPr/>
    </dgm:pt>
    <dgm:pt modelId="{6783CD85-779F-47FF-8A8F-AB5E127094BE}" type="pres">
      <dgm:prSet presAssocID="{E4E0EFC5-9B68-4283-B6FA-514F01E4123F}" presName="parentText" presStyleLbl="node1" presStyleIdx="1" presStyleCnt="2">
        <dgm:presLayoutVars>
          <dgm:chMax val="0"/>
          <dgm:bulletEnabled val="1"/>
        </dgm:presLayoutVars>
      </dgm:prSet>
      <dgm:spPr/>
    </dgm:pt>
  </dgm:ptLst>
  <dgm:cxnLst>
    <dgm:cxn modelId="{64ED9640-5AC7-4DBC-A61D-D0FAF5CD0CCE}" srcId="{2C5049A7-87C7-4776-A59B-54265CC735F6}" destId="{E4E0EFC5-9B68-4283-B6FA-514F01E4123F}" srcOrd="1" destOrd="0" parTransId="{A14978F5-50DD-471A-AC0E-DB3FEC861EF2}" sibTransId="{2A31EEA3-21F2-4860-B47D-FD3C8A659201}"/>
    <dgm:cxn modelId="{2B02AF4A-D223-4251-8A22-0EDC61D1C328}" srcId="{2C5049A7-87C7-4776-A59B-54265CC735F6}" destId="{76F69FB2-9561-493F-AE6B-DD3058B2A531}" srcOrd="0" destOrd="0" parTransId="{6E523885-0E92-4DD2-99F7-9D5870A85FAA}" sibTransId="{EA21DBF6-9432-490C-BBF8-070FD109E111}"/>
    <dgm:cxn modelId="{71912680-9155-4585-B7B3-C3626ADFC019}" type="presOf" srcId="{2C5049A7-87C7-4776-A59B-54265CC735F6}" destId="{FBA8138E-B6C8-454D-A85D-2BECEA9958B5}" srcOrd="0" destOrd="0" presId="urn:microsoft.com/office/officeart/2005/8/layout/vList2"/>
    <dgm:cxn modelId="{E5B2769A-8B01-4EAB-A40E-1DFF33014998}" type="presOf" srcId="{E4E0EFC5-9B68-4283-B6FA-514F01E4123F}" destId="{6783CD85-779F-47FF-8A8F-AB5E127094BE}" srcOrd="0" destOrd="0" presId="urn:microsoft.com/office/officeart/2005/8/layout/vList2"/>
    <dgm:cxn modelId="{AC1D09AA-B27D-481B-9CF1-F9B4B026E6AF}" type="presOf" srcId="{76F69FB2-9561-493F-AE6B-DD3058B2A531}" destId="{F1F229D6-7435-4C50-A4B9-106592BDBB9F}" srcOrd="0" destOrd="0" presId="urn:microsoft.com/office/officeart/2005/8/layout/vList2"/>
    <dgm:cxn modelId="{96416750-FA9D-4415-BB20-DF23CD267BBD}" type="presParOf" srcId="{FBA8138E-B6C8-454D-A85D-2BECEA9958B5}" destId="{F1F229D6-7435-4C50-A4B9-106592BDBB9F}" srcOrd="0" destOrd="0" presId="urn:microsoft.com/office/officeart/2005/8/layout/vList2"/>
    <dgm:cxn modelId="{9430744F-D837-4E44-B056-DAE7C6BCEAF9}" type="presParOf" srcId="{FBA8138E-B6C8-454D-A85D-2BECEA9958B5}" destId="{CBC129FF-CC08-4105-A202-881A74BD8E6A}" srcOrd="1" destOrd="0" presId="urn:microsoft.com/office/officeart/2005/8/layout/vList2"/>
    <dgm:cxn modelId="{0E578EDB-150D-4B98-991E-3F4D98DA0054}" type="presParOf" srcId="{FBA8138E-B6C8-454D-A85D-2BECEA9958B5}" destId="{6783CD85-779F-47FF-8A8F-AB5E127094BE}"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7435A3-A1B6-41A8-BC0D-4D2515BC8929}" type="doc">
      <dgm:prSet loTypeId="urn:microsoft.com/office/officeart/2008/layout/LinedList" loCatId="list" qsTypeId="urn:microsoft.com/office/officeart/2005/8/quickstyle/simple2" qsCatId="simple" csTypeId="urn:microsoft.com/office/officeart/2005/8/colors/accent0_3" csCatId="mainScheme"/>
      <dgm:spPr/>
      <dgm:t>
        <a:bodyPr/>
        <a:lstStyle/>
        <a:p>
          <a:endParaRPr lang="en-US"/>
        </a:p>
      </dgm:t>
    </dgm:pt>
    <dgm:pt modelId="{60D3D109-CC7C-4C17-9BEB-4C5FB3BDC054}">
      <dgm:prSet/>
      <dgm:spPr/>
      <dgm:t>
        <a:bodyPr/>
        <a:lstStyle/>
        <a:p>
          <a:r>
            <a:rPr lang="en-US" b="1" dirty="0"/>
            <a:t>Circa 1989 - 6" asbestos pipeline in Unit 9: </a:t>
          </a:r>
          <a:r>
            <a:rPr lang="en-US" dirty="0"/>
            <a:t>1,165 linear feet (Alta Mesa to Pump Station B) and 600 linear feet (along Sea Cypress).</a:t>
          </a:r>
        </a:p>
      </dgm:t>
    </dgm:pt>
    <dgm:pt modelId="{4DD5485B-A2F2-4645-878A-28E7494A8147}" type="parTrans" cxnId="{7907E064-333C-49DE-95B5-17AC7DCFE044}">
      <dgm:prSet/>
      <dgm:spPr/>
      <dgm:t>
        <a:bodyPr/>
        <a:lstStyle/>
        <a:p>
          <a:endParaRPr lang="en-US"/>
        </a:p>
      </dgm:t>
    </dgm:pt>
    <dgm:pt modelId="{C23BBE0C-15C0-411F-825E-E2CA98350A38}" type="sibTrans" cxnId="{7907E064-333C-49DE-95B5-17AC7DCFE044}">
      <dgm:prSet/>
      <dgm:spPr/>
      <dgm:t>
        <a:bodyPr/>
        <a:lstStyle/>
        <a:p>
          <a:endParaRPr lang="en-US"/>
        </a:p>
      </dgm:t>
    </dgm:pt>
    <dgm:pt modelId="{3B21730A-57CC-4896-A697-06D7B592E131}">
      <dgm:prSet/>
      <dgm:spPr/>
      <dgm:t>
        <a:bodyPr/>
        <a:lstStyle/>
        <a:p>
          <a:r>
            <a:rPr lang="en-US" b="1" dirty="0"/>
            <a:t>New Well: </a:t>
          </a:r>
          <a:r>
            <a:rPr lang="en-US" dirty="0"/>
            <a:t>Wellhead, electrical, controls and pipeline to expand system capacity in support full build-out.</a:t>
          </a:r>
        </a:p>
      </dgm:t>
    </dgm:pt>
    <dgm:pt modelId="{A440A568-510F-448B-9222-E157F4BB92F2}" type="parTrans" cxnId="{9D36345C-5AC0-4EC8-A6D6-B7E22B619363}">
      <dgm:prSet/>
      <dgm:spPr/>
      <dgm:t>
        <a:bodyPr/>
        <a:lstStyle/>
        <a:p>
          <a:endParaRPr lang="en-US"/>
        </a:p>
      </dgm:t>
    </dgm:pt>
    <dgm:pt modelId="{B083E054-DD25-4C2A-8EFA-AE3D77573F7D}" type="sibTrans" cxnId="{9D36345C-5AC0-4EC8-A6D6-B7E22B619363}">
      <dgm:prSet/>
      <dgm:spPr/>
      <dgm:t>
        <a:bodyPr/>
        <a:lstStyle/>
        <a:p>
          <a:endParaRPr lang="en-US"/>
        </a:p>
      </dgm:t>
    </dgm:pt>
    <dgm:pt modelId="{B689C297-41EC-461E-8001-F8EF67F4C327}">
      <dgm:prSet/>
      <dgm:spPr/>
      <dgm:t>
        <a:bodyPr/>
        <a:lstStyle/>
        <a:p>
          <a:r>
            <a:rPr lang="en-US" b="1" dirty="0"/>
            <a:t>New Tank: </a:t>
          </a:r>
          <a:r>
            <a:rPr lang="en-US" dirty="0"/>
            <a:t>Bolted steel tank to expand system capacity in support of full build-out.</a:t>
          </a:r>
        </a:p>
      </dgm:t>
    </dgm:pt>
    <dgm:pt modelId="{E3875EDC-FB29-49A4-BB93-3D11D65A924F}" type="parTrans" cxnId="{542FF966-D6EC-4943-B84A-AE986AEB6A7D}">
      <dgm:prSet/>
      <dgm:spPr/>
      <dgm:t>
        <a:bodyPr/>
        <a:lstStyle/>
        <a:p>
          <a:endParaRPr lang="en-US"/>
        </a:p>
      </dgm:t>
    </dgm:pt>
    <dgm:pt modelId="{50129DEC-AC7E-4D74-87E2-F91DD4AB110F}" type="sibTrans" cxnId="{542FF966-D6EC-4943-B84A-AE986AEB6A7D}">
      <dgm:prSet/>
      <dgm:spPr/>
      <dgm:t>
        <a:bodyPr/>
        <a:lstStyle/>
        <a:p>
          <a:endParaRPr lang="en-US"/>
        </a:p>
      </dgm:t>
    </dgm:pt>
    <dgm:pt modelId="{89BE1113-188E-42DF-B412-41CF348213B4}" type="pres">
      <dgm:prSet presAssocID="{4A7435A3-A1B6-41A8-BC0D-4D2515BC8929}" presName="vert0" presStyleCnt="0">
        <dgm:presLayoutVars>
          <dgm:dir/>
          <dgm:animOne val="branch"/>
          <dgm:animLvl val="lvl"/>
        </dgm:presLayoutVars>
      </dgm:prSet>
      <dgm:spPr/>
    </dgm:pt>
    <dgm:pt modelId="{9926A598-00A8-41EB-9612-4E2905D87483}" type="pres">
      <dgm:prSet presAssocID="{60D3D109-CC7C-4C17-9BEB-4C5FB3BDC054}" presName="thickLine" presStyleLbl="alignNode1" presStyleIdx="0" presStyleCnt="3"/>
      <dgm:spPr/>
    </dgm:pt>
    <dgm:pt modelId="{F8186235-E942-4167-AE6D-7A87D1CC9256}" type="pres">
      <dgm:prSet presAssocID="{60D3D109-CC7C-4C17-9BEB-4C5FB3BDC054}" presName="horz1" presStyleCnt="0"/>
      <dgm:spPr/>
    </dgm:pt>
    <dgm:pt modelId="{90837E2A-CF0B-4D87-9BDA-B8F39AF1B8A8}" type="pres">
      <dgm:prSet presAssocID="{60D3D109-CC7C-4C17-9BEB-4C5FB3BDC054}" presName="tx1" presStyleLbl="revTx" presStyleIdx="0" presStyleCnt="3"/>
      <dgm:spPr/>
    </dgm:pt>
    <dgm:pt modelId="{171B0AD4-C542-44BD-9259-27FA44B87713}" type="pres">
      <dgm:prSet presAssocID="{60D3D109-CC7C-4C17-9BEB-4C5FB3BDC054}" presName="vert1" presStyleCnt="0"/>
      <dgm:spPr/>
    </dgm:pt>
    <dgm:pt modelId="{1CD3DB29-6EF2-495A-803A-2AA2E8FE3D66}" type="pres">
      <dgm:prSet presAssocID="{3B21730A-57CC-4896-A697-06D7B592E131}" presName="thickLine" presStyleLbl="alignNode1" presStyleIdx="1" presStyleCnt="3"/>
      <dgm:spPr/>
    </dgm:pt>
    <dgm:pt modelId="{ECA90AF7-5071-4551-BAF7-E9A98FBC1293}" type="pres">
      <dgm:prSet presAssocID="{3B21730A-57CC-4896-A697-06D7B592E131}" presName="horz1" presStyleCnt="0"/>
      <dgm:spPr/>
    </dgm:pt>
    <dgm:pt modelId="{0BF57E5B-7F67-43EF-B585-DB1563A816F3}" type="pres">
      <dgm:prSet presAssocID="{3B21730A-57CC-4896-A697-06D7B592E131}" presName="tx1" presStyleLbl="revTx" presStyleIdx="1" presStyleCnt="3"/>
      <dgm:spPr/>
    </dgm:pt>
    <dgm:pt modelId="{3A4AB9DD-ECEA-4B43-8EFB-FB7EE57C383D}" type="pres">
      <dgm:prSet presAssocID="{3B21730A-57CC-4896-A697-06D7B592E131}" presName="vert1" presStyleCnt="0"/>
      <dgm:spPr/>
    </dgm:pt>
    <dgm:pt modelId="{E127E155-3920-451C-984D-93E483E05366}" type="pres">
      <dgm:prSet presAssocID="{B689C297-41EC-461E-8001-F8EF67F4C327}" presName="thickLine" presStyleLbl="alignNode1" presStyleIdx="2" presStyleCnt="3"/>
      <dgm:spPr/>
    </dgm:pt>
    <dgm:pt modelId="{BA3F2BBE-E562-47FC-973F-B3E661011FE6}" type="pres">
      <dgm:prSet presAssocID="{B689C297-41EC-461E-8001-F8EF67F4C327}" presName="horz1" presStyleCnt="0"/>
      <dgm:spPr/>
    </dgm:pt>
    <dgm:pt modelId="{8CED8BE8-4595-45F3-84A7-9BD4E4FCB740}" type="pres">
      <dgm:prSet presAssocID="{B689C297-41EC-461E-8001-F8EF67F4C327}" presName="tx1" presStyleLbl="revTx" presStyleIdx="2" presStyleCnt="3"/>
      <dgm:spPr/>
    </dgm:pt>
    <dgm:pt modelId="{8781DB6D-F38C-4CF6-BECA-3B58BD5CE885}" type="pres">
      <dgm:prSet presAssocID="{B689C297-41EC-461E-8001-F8EF67F4C327}" presName="vert1" presStyleCnt="0"/>
      <dgm:spPr/>
    </dgm:pt>
  </dgm:ptLst>
  <dgm:cxnLst>
    <dgm:cxn modelId="{38534615-24E2-4136-A879-E7DCE61DF737}" type="presOf" srcId="{3B21730A-57CC-4896-A697-06D7B592E131}" destId="{0BF57E5B-7F67-43EF-B585-DB1563A816F3}" srcOrd="0" destOrd="0" presId="urn:microsoft.com/office/officeart/2008/layout/LinedList"/>
    <dgm:cxn modelId="{6C6A9A17-F4B7-41B9-8E4A-B553B5726288}" type="presOf" srcId="{60D3D109-CC7C-4C17-9BEB-4C5FB3BDC054}" destId="{90837E2A-CF0B-4D87-9BDA-B8F39AF1B8A8}" srcOrd="0" destOrd="0" presId="urn:microsoft.com/office/officeart/2008/layout/LinedList"/>
    <dgm:cxn modelId="{9D36345C-5AC0-4EC8-A6D6-B7E22B619363}" srcId="{4A7435A3-A1B6-41A8-BC0D-4D2515BC8929}" destId="{3B21730A-57CC-4896-A697-06D7B592E131}" srcOrd="1" destOrd="0" parTransId="{A440A568-510F-448B-9222-E157F4BB92F2}" sibTransId="{B083E054-DD25-4C2A-8EFA-AE3D77573F7D}"/>
    <dgm:cxn modelId="{7907E064-333C-49DE-95B5-17AC7DCFE044}" srcId="{4A7435A3-A1B6-41A8-BC0D-4D2515BC8929}" destId="{60D3D109-CC7C-4C17-9BEB-4C5FB3BDC054}" srcOrd="0" destOrd="0" parTransId="{4DD5485B-A2F2-4645-878A-28E7494A8147}" sibTransId="{C23BBE0C-15C0-411F-825E-E2CA98350A38}"/>
    <dgm:cxn modelId="{542FF966-D6EC-4943-B84A-AE986AEB6A7D}" srcId="{4A7435A3-A1B6-41A8-BC0D-4D2515BC8929}" destId="{B689C297-41EC-461E-8001-F8EF67F4C327}" srcOrd="2" destOrd="0" parTransId="{E3875EDC-FB29-49A4-BB93-3D11D65A924F}" sibTransId="{50129DEC-AC7E-4D74-87E2-F91DD4AB110F}"/>
    <dgm:cxn modelId="{A2F698AD-E161-4A72-9441-BBAC29A6B0FA}" type="presOf" srcId="{4A7435A3-A1B6-41A8-BC0D-4D2515BC8929}" destId="{89BE1113-188E-42DF-B412-41CF348213B4}" srcOrd="0" destOrd="0" presId="urn:microsoft.com/office/officeart/2008/layout/LinedList"/>
    <dgm:cxn modelId="{EB93A8FD-1F6F-4AE4-8408-9D99E2012405}" type="presOf" srcId="{B689C297-41EC-461E-8001-F8EF67F4C327}" destId="{8CED8BE8-4595-45F3-84A7-9BD4E4FCB740}" srcOrd="0" destOrd="0" presId="urn:microsoft.com/office/officeart/2008/layout/LinedList"/>
    <dgm:cxn modelId="{43DDA076-FB2F-4478-995B-ED5AF6B7FE32}" type="presParOf" srcId="{89BE1113-188E-42DF-B412-41CF348213B4}" destId="{9926A598-00A8-41EB-9612-4E2905D87483}" srcOrd="0" destOrd="0" presId="urn:microsoft.com/office/officeart/2008/layout/LinedList"/>
    <dgm:cxn modelId="{1DB18319-EEEA-411D-950E-7C6EF05C7BC8}" type="presParOf" srcId="{89BE1113-188E-42DF-B412-41CF348213B4}" destId="{F8186235-E942-4167-AE6D-7A87D1CC9256}" srcOrd="1" destOrd="0" presId="urn:microsoft.com/office/officeart/2008/layout/LinedList"/>
    <dgm:cxn modelId="{A93CF60A-9C93-4BB0-A06C-077F7FD4304F}" type="presParOf" srcId="{F8186235-E942-4167-AE6D-7A87D1CC9256}" destId="{90837E2A-CF0B-4D87-9BDA-B8F39AF1B8A8}" srcOrd="0" destOrd="0" presId="urn:microsoft.com/office/officeart/2008/layout/LinedList"/>
    <dgm:cxn modelId="{48D26D30-6FB6-48C4-8947-9D776867985D}" type="presParOf" srcId="{F8186235-E942-4167-AE6D-7A87D1CC9256}" destId="{171B0AD4-C542-44BD-9259-27FA44B87713}" srcOrd="1" destOrd="0" presId="urn:microsoft.com/office/officeart/2008/layout/LinedList"/>
    <dgm:cxn modelId="{4BD138A2-1D51-4332-81C2-CBDC3533A1B0}" type="presParOf" srcId="{89BE1113-188E-42DF-B412-41CF348213B4}" destId="{1CD3DB29-6EF2-495A-803A-2AA2E8FE3D66}" srcOrd="2" destOrd="0" presId="urn:microsoft.com/office/officeart/2008/layout/LinedList"/>
    <dgm:cxn modelId="{CD4708F6-B1E9-4652-95C3-B98D0DDC8D63}" type="presParOf" srcId="{89BE1113-188E-42DF-B412-41CF348213B4}" destId="{ECA90AF7-5071-4551-BAF7-E9A98FBC1293}" srcOrd="3" destOrd="0" presId="urn:microsoft.com/office/officeart/2008/layout/LinedList"/>
    <dgm:cxn modelId="{911D5C7F-E894-457A-BD3C-7666A0367598}" type="presParOf" srcId="{ECA90AF7-5071-4551-BAF7-E9A98FBC1293}" destId="{0BF57E5B-7F67-43EF-B585-DB1563A816F3}" srcOrd="0" destOrd="0" presId="urn:microsoft.com/office/officeart/2008/layout/LinedList"/>
    <dgm:cxn modelId="{06DAF90E-8D8B-4129-B26E-4CDCB399C195}" type="presParOf" srcId="{ECA90AF7-5071-4551-BAF7-E9A98FBC1293}" destId="{3A4AB9DD-ECEA-4B43-8EFB-FB7EE57C383D}" srcOrd="1" destOrd="0" presId="urn:microsoft.com/office/officeart/2008/layout/LinedList"/>
    <dgm:cxn modelId="{EC57EB50-89E5-4534-A244-414282E9C563}" type="presParOf" srcId="{89BE1113-188E-42DF-B412-41CF348213B4}" destId="{E127E155-3920-451C-984D-93E483E05366}" srcOrd="4" destOrd="0" presId="urn:microsoft.com/office/officeart/2008/layout/LinedList"/>
    <dgm:cxn modelId="{A7C8EFE7-D89E-46C4-B35B-C595109B97C8}" type="presParOf" srcId="{89BE1113-188E-42DF-B412-41CF348213B4}" destId="{BA3F2BBE-E562-47FC-973F-B3E661011FE6}" srcOrd="5" destOrd="0" presId="urn:microsoft.com/office/officeart/2008/layout/LinedList"/>
    <dgm:cxn modelId="{8E796D3B-E3B8-44FF-AE7B-BB13555D036D}" type="presParOf" srcId="{BA3F2BBE-E562-47FC-973F-B3E661011FE6}" destId="{8CED8BE8-4595-45F3-84A7-9BD4E4FCB740}" srcOrd="0" destOrd="0" presId="urn:microsoft.com/office/officeart/2008/layout/LinedList"/>
    <dgm:cxn modelId="{760A3A3B-E34B-49A1-BF79-F2D62C0BFF1F}" type="presParOf" srcId="{BA3F2BBE-E562-47FC-973F-B3E661011FE6}" destId="{8781DB6D-F38C-4CF6-BECA-3B58BD5CE885}"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D9E3CC-A597-4B65-8783-28D77694C25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029FE57-A5ED-4364-AFD8-E81837B6AE30}">
      <dgm:prSet custT="1"/>
      <dgm:spPr/>
      <dgm:t>
        <a:bodyPr/>
        <a:lstStyle/>
        <a:p>
          <a:pPr>
            <a:lnSpc>
              <a:spcPct val="100000"/>
            </a:lnSpc>
          </a:pPr>
          <a:r>
            <a:rPr lang="en-US" sz="1700" dirty="0"/>
            <a:t>Request for Proposals: Engineering Study</a:t>
          </a:r>
        </a:p>
        <a:p>
          <a:pPr>
            <a:lnSpc>
              <a:spcPct val="100000"/>
            </a:lnSpc>
          </a:pPr>
          <a:r>
            <a:rPr lang="en-US" sz="1700" dirty="0"/>
            <a:t>September 26, 2022</a:t>
          </a:r>
        </a:p>
      </dgm:t>
    </dgm:pt>
    <dgm:pt modelId="{619CC262-1A14-4C2B-878A-2F3E778D487B}" type="parTrans" cxnId="{BE64C374-31D3-4065-9364-3E30A088A7E2}">
      <dgm:prSet/>
      <dgm:spPr/>
      <dgm:t>
        <a:bodyPr/>
        <a:lstStyle/>
        <a:p>
          <a:endParaRPr lang="en-US"/>
        </a:p>
      </dgm:t>
    </dgm:pt>
    <dgm:pt modelId="{4226FFCD-2BC2-4DDC-B6C1-71E45A5C6437}" type="sibTrans" cxnId="{BE64C374-31D3-4065-9364-3E30A088A7E2}">
      <dgm:prSet/>
      <dgm:spPr/>
      <dgm:t>
        <a:bodyPr/>
        <a:lstStyle/>
        <a:p>
          <a:endParaRPr lang="en-US"/>
        </a:p>
      </dgm:t>
    </dgm:pt>
    <dgm:pt modelId="{CAFC55F4-C933-403B-872E-6F5FE4DED564}">
      <dgm:prSet custT="1"/>
      <dgm:spPr/>
      <dgm:t>
        <a:bodyPr/>
        <a:lstStyle/>
        <a:p>
          <a:pPr>
            <a:lnSpc>
              <a:spcPct val="100000"/>
            </a:lnSpc>
          </a:pPr>
          <a:r>
            <a:rPr lang="en-US" sz="1700" dirty="0"/>
            <a:t>Award Contract for Engineering Study</a:t>
          </a:r>
        </a:p>
        <a:p>
          <a:pPr>
            <a:lnSpc>
              <a:spcPct val="100000"/>
            </a:lnSpc>
          </a:pPr>
          <a:r>
            <a:rPr lang="en-US" sz="1700" dirty="0"/>
            <a:t>November 12, 2022</a:t>
          </a:r>
        </a:p>
      </dgm:t>
    </dgm:pt>
    <dgm:pt modelId="{2A472874-B589-415F-8D2B-D68F1ACC3C6B}" type="parTrans" cxnId="{44D8877C-E2B9-4F68-9DF1-57755997DBAC}">
      <dgm:prSet/>
      <dgm:spPr/>
      <dgm:t>
        <a:bodyPr/>
        <a:lstStyle/>
        <a:p>
          <a:endParaRPr lang="en-US"/>
        </a:p>
      </dgm:t>
    </dgm:pt>
    <dgm:pt modelId="{2FEBC0F2-6F96-4515-B9D8-08BFDE40DEE7}" type="sibTrans" cxnId="{44D8877C-E2B9-4F68-9DF1-57755997DBAC}">
      <dgm:prSet/>
      <dgm:spPr/>
      <dgm:t>
        <a:bodyPr/>
        <a:lstStyle/>
        <a:p>
          <a:endParaRPr lang="en-US"/>
        </a:p>
      </dgm:t>
    </dgm:pt>
    <dgm:pt modelId="{E18279AC-6D21-4D89-908E-E225DB898622}">
      <dgm:prSet custT="1"/>
      <dgm:spPr/>
      <dgm:t>
        <a:bodyPr/>
        <a:lstStyle/>
        <a:p>
          <a:pPr>
            <a:lnSpc>
              <a:spcPct val="100000"/>
            </a:lnSpc>
          </a:pPr>
          <a:r>
            <a:rPr lang="en-US" sz="1700" dirty="0"/>
            <a:t>Second Interactive Workshop</a:t>
          </a:r>
        </a:p>
        <a:p>
          <a:pPr>
            <a:lnSpc>
              <a:spcPct val="100000"/>
            </a:lnSpc>
          </a:pPr>
          <a:r>
            <a:rPr lang="en-US" sz="1700" dirty="0"/>
            <a:t>April 15, 2023</a:t>
          </a:r>
        </a:p>
      </dgm:t>
    </dgm:pt>
    <dgm:pt modelId="{D46EF47F-4F98-4B67-8E62-C6497C0C967A}" type="parTrans" cxnId="{9A500ABD-4F90-454B-A1C4-802302501BE7}">
      <dgm:prSet/>
      <dgm:spPr/>
      <dgm:t>
        <a:bodyPr/>
        <a:lstStyle/>
        <a:p>
          <a:endParaRPr lang="en-US"/>
        </a:p>
      </dgm:t>
    </dgm:pt>
    <dgm:pt modelId="{08F20871-DBE2-4D46-8909-866ED385CD7A}" type="sibTrans" cxnId="{9A500ABD-4F90-454B-A1C4-802302501BE7}">
      <dgm:prSet/>
      <dgm:spPr/>
      <dgm:t>
        <a:bodyPr/>
        <a:lstStyle/>
        <a:p>
          <a:endParaRPr lang="en-US"/>
        </a:p>
      </dgm:t>
    </dgm:pt>
    <dgm:pt modelId="{28C63D84-6590-4ED6-9820-0D74E3C09597}">
      <dgm:prSet custT="1"/>
      <dgm:spPr/>
      <dgm:t>
        <a:bodyPr/>
        <a:lstStyle/>
        <a:p>
          <a:pPr>
            <a:lnSpc>
              <a:spcPct val="100000"/>
            </a:lnSpc>
          </a:pPr>
          <a:r>
            <a:rPr lang="en-US" sz="1700" dirty="0"/>
            <a:t>Approve Final Engineering Report</a:t>
          </a:r>
        </a:p>
        <a:p>
          <a:pPr>
            <a:lnSpc>
              <a:spcPct val="100000"/>
            </a:lnSpc>
          </a:pPr>
          <a:r>
            <a:rPr lang="en-US" sz="1700" dirty="0"/>
            <a:t>May 13, 2023</a:t>
          </a:r>
        </a:p>
      </dgm:t>
    </dgm:pt>
    <dgm:pt modelId="{B2042266-701D-40D7-858A-1425EB2785D9}" type="parTrans" cxnId="{A91BDA72-B7A2-464C-9911-FE72F24F0A8A}">
      <dgm:prSet/>
      <dgm:spPr/>
      <dgm:t>
        <a:bodyPr/>
        <a:lstStyle/>
        <a:p>
          <a:endParaRPr lang="en-US"/>
        </a:p>
      </dgm:t>
    </dgm:pt>
    <dgm:pt modelId="{413667EA-8C09-4654-81E1-D0BB95E9A177}" type="sibTrans" cxnId="{A91BDA72-B7A2-464C-9911-FE72F24F0A8A}">
      <dgm:prSet/>
      <dgm:spPr/>
      <dgm:t>
        <a:bodyPr/>
        <a:lstStyle/>
        <a:p>
          <a:endParaRPr lang="en-US"/>
        </a:p>
      </dgm:t>
    </dgm:pt>
    <dgm:pt modelId="{32DF3D6E-6445-4F2A-9343-F16BBE8A809E}">
      <dgm:prSet custT="1"/>
      <dgm:spPr/>
      <dgm:t>
        <a:bodyPr/>
        <a:lstStyle/>
        <a:p>
          <a:pPr>
            <a:lnSpc>
              <a:spcPct val="100000"/>
            </a:lnSpc>
          </a:pPr>
          <a:r>
            <a:rPr lang="en-US" sz="1700" dirty="0"/>
            <a:t>Prop 218 Ballots Mailed</a:t>
          </a:r>
        </a:p>
        <a:p>
          <a:pPr>
            <a:lnSpc>
              <a:spcPct val="100000"/>
            </a:lnSpc>
          </a:pPr>
          <a:r>
            <a:rPr lang="en-US" sz="1700" dirty="0"/>
            <a:t>May 22, 2023</a:t>
          </a:r>
        </a:p>
      </dgm:t>
    </dgm:pt>
    <dgm:pt modelId="{14628665-2ADA-438D-9BE1-DC17285EE650}" type="parTrans" cxnId="{A6BA311E-C2A5-4761-B038-9F48407D554D}">
      <dgm:prSet/>
      <dgm:spPr/>
      <dgm:t>
        <a:bodyPr/>
        <a:lstStyle/>
        <a:p>
          <a:endParaRPr lang="en-US"/>
        </a:p>
      </dgm:t>
    </dgm:pt>
    <dgm:pt modelId="{473B949B-D36B-429A-A2A5-D8FA59B82819}" type="sibTrans" cxnId="{A6BA311E-C2A5-4761-B038-9F48407D554D}">
      <dgm:prSet/>
      <dgm:spPr/>
      <dgm:t>
        <a:bodyPr/>
        <a:lstStyle/>
        <a:p>
          <a:endParaRPr lang="en-US"/>
        </a:p>
      </dgm:t>
    </dgm:pt>
    <dgm:pt modelId="{14220718-91B7-4FC6-B7D9-26367F537565}">
      <dgm:prSet custT="1"/>
      <dgm:spPr/>
      <dgm:t>
        <a:bodyPr/>
        <a:lstStyle/>
        <a:p>
          <a:pPr>
            <a:lnSpc>
              <a:spcPct val="100000"/>
            </a:lnSpc>
          </a:pPr>
          <a:r>
            <a:rPr lang="en-US" sz="1700" dirty="0"/>
            <a:t>Public Hearing</a:t>
          </a:r>
        </a:p>
        <a:p>
          <a:pPr>
            <a:lnSpc>
              <a:spcPct val="100000"/>
            </a:lnSpc>
          </a:pPr>
          <a:r>
            <a:rPr lang="en-US" sz="1700" dirty="0"/>
            <a:t>July 8, 2023</a:t>
          </a:r>
        </a:p>
      </dgm:t>
    </dgm:pt>
    <dgm:pt modelId="{42B429E6-401A-4AA5-9B04-4F8A7ABE28F1}" type="parTrans" cxnId="{66EAC83A-42EF-4968-83B3-3B8C85AB543A}">
      <dgm:prSet/>
      <dgm:spPr/>
      <dgm:t>
        <a:bodyPr/>
        <a:lstStyle/>
        <a:p>
          <a:endParaRPr lang="en-US"/>
        </a:p>
      </dgm:t>
    </dgm:pt>
    <dgm:pt modelId="{42B515FF-6D79-42E3-8185-DCC1905846AC}" type="sibTrans" cxnId="{66EAC83A-42EF-4968-83B3-3B8C85AB543A}">
      <dgm:prSet/>
      <dgm:spPr/>
      <dgm:t>
        <a:bodyPr/>
        <a:lstStyle/>
        <a:p>
          <a:endParaRPr lang="en-US"/>
        </a:p>
      </dgm:t>
    </dgm:pt>
    <dgm:pt modelId="{2F2E5227-E58C-444B-BDCC-2D6956AB6A65}">
      <dgm:prSet custT="1"/>
      <dgm:spPr/>
      <dgm:t>
        <a:bodyPr/>
        <a:lstStyle/>
        <a:p>
          <a:pPr>
            <a:lnSpc>
              <a:spcPct val="100000"/>
            </a:lnSpc>
          </a:pPr>
          <a:r>
            <a:rPr lang="en-US" sz="1700" dirty="0"/>
            <a:t>If Approved, the Assessment Begins</a:t>
          </a:r>
        </a:p>
        <a:p>
          <a:pPr>
            <a:lnSpc>
              <a:spcPct val="100000"/>
            </a:lnSpc>
          </a:pPr>
          <a:r>
            <a:rPr lang="en-US" sz="1700" dirty="0"/>
            <a:t>January 2024</a:t>
          </a:r>
        </a:p>
      </dgm:t>
    </dgm:pt>
    <dgm:pt modelId="{8FD5C35D-D6BA-44FD-81BC-15FFB3B931A2}" type="parTrans" cxnId="{B4A10900-8474-46D2-8DCE-67F2D1028D2F}">
      <dgm:prSet/>
      <dgm:spPr/>
      <dgm:t>
        <a:bodyPr/>
        <a:lstStyle/>
        <a:p>
          <a:endParaRPr lang="en-US"/>
        </a:p>
      </dgm:t>
    </dgm:pt>
    <dgm:pt modelId="{88938E3E-0576-4209-B29E-5E03AA86AAA5}" type="sibTrans" cxnId="{B4A10900-8474-46D2-8DCE-67F2D1028D2F}">
      <dgm:prSet/>
      <dgm:spPr/>
      <dgm:t>
        <a:bodyPr/>
        <a:lstStyle/>
        <a:p>
          <a:endParaRPr lang="en-US"/>
        </a:p>
      </dgm:t>
    </dgm:pt>
    <dgm:pt modelId="{3BF361FA-6E83-4430-B808-DE5337B37677}" type="pres">
      <dgm:prSet presAssocID="{D0D9E3CC-A597-4B65-8783-28D77694C25E}" presName="root" presStyleCnt="0">
        <dgm:presLayoutVars>
          <dgm:dir/>
          <dgm:resizeHandles val="exact"/>
        </dgm:presLayoutVars>
      </dgm:prSet>
      <dgm:spPr/>
    </dgm:pt>
    <dgm:pt modelId="{12AAD56D-A027-4A20-B119-7C070FD5A593}" type="pres">
      <dgm:prSet presAssocID="{7029FE57-A5ED-4364-AFD8-E81837B6AE30}" presName="compNode" presStyleCnt="0"/>
      <dgm:spPr/>
    </dgm:pt>
    <dgm:pt modelId="{51A150C3-F5EA-4C6D-B5A6-D9C6526B3F17}" type="pres">
      <dgm:prSet presAssocID="{7029FE57-A5ED-4364-AFD8-E81837B6AE30}" presName="bgRect" presStyleLbl="bgShp" presStyleIdx="0" presStyleCnt="7"/>
      <dgm:spPr/>
    </dgm:pt>
    <dgm:pt modelId="{0CA09CAE-6D32-4961-864C-3F43DF252D5C}" type="pres">
      <dgm:prSet presAssocID="{7029FE57-A5ED-4364-AFD8-E81837B6AE30}"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xcavator"/>
        </a:ext>
      </dgm:extLst>
    </dgm:pt>
    <dgm:pt modelId="{689B84CB-BEA7-43E1-8E4D-A81C5050311C}" type="pres">
      <dgm:prSet presAssocID="{7029FE57-A5ED-4364-AFD8-E81837B6AE30}" presName="spaceRect" presStyleCnt="0"/>
      <dgm:spPr/>
    </dgm:pt>
    <dgm:pt modelId="{F46481B9-94CA-4223-B440-BE78241E8A6E}" type="pres">
      <dgm:prSet presAssocID="{7029FE57-A5ED-4364-AFD8-E81837B6AE30}" presName="parTx" presStyleLbl="revTx" presStyleIdx="0" presStyleCnt="7">
        <dgm:presLayoutVars>
          <dgm:chMax val="0"/>
          <dgm:chPref val="0"/>
        </dgm:presLayoutVars>
      </dgm:prSet>
      <dgm:spPr/>
    </dgm:pt>
    <dgm:pt modelId="{4697A234-B45C-43D5-AA94-7E9A3EFCFFBE}" type="pres">
      <dgm:prSet presAssocID="{4226FFCD-2BC2-4DDC-B6C1-71E45A5C6437}" presName="sibTrans" presStyleCnt="0"/>
      <dgm:spPr/>
    </dgm:pt>
    <dgm:pt modelId="{C3899564-97A0-4A04-8DC8-F282E7CF9664}" type="pres">
      <dgm:prSet presAssocID="{CAFC55F4-C933-403B-872E-6F5FE4DED564}" presName="compNode" presStyleCnt="0"/>
      <dgm:spPr/>
    </dgm:pt>
    <dgm:pt modelId="{575859E9-56D9-4FEB-A79C-C28567D526E1}" type="pres">
      <dgm:prSet presAssocID="{CAFC55F4-C933-403B-872E-6F5FE4DED564}" presName="bgRect" presStyleLbl="bgShp" presStyleIdx="1" presStyleCnt="7"/>
      <dgm:spPr/>
    </dgm:pt>
    <dgm:pt modelId="{F4EA4FD3-4447-4E73-B896-2EC5AF4A863B}" type="pres">
      <dgm:prSet presAssocID="{CAFC55F4-C933-403B-872E-6F5FE4DED56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DE00D55C-19D2-47BC-BF73-0BF88C37EFDB}" type="pres">
      <dgm:prSet presAssocID="{CAFC55F4-C933-403B-872E-6F5FE4DED564}" presName="spaceRect" presStyleCnt="0"/>
      <dgm:spPr/>
    </dgm:pt>
    <dgm:pt modelId="{6D35BDB0-A8C1-4980-AA7E-5B6DE9A700C1}" type="pres">
      <dgm:prSet presAssocID="{CAFC55F4-C933-403B-872E-6F5FE4DED564}" presName="parTx" presStyleLbl="revTx" presStyleIdx="1" presStyleCnt="7">
        <dgm:presLayoutVars>
          <dgm:chMax val="0"/>
          <dgm:chPref val="0"/>
        </dgm:presLayoutVars>
      </dgm:prSet>
      <dgm:spPr/>
    </dgm:pt>
    <dgm:pt modelId="{56F2AC0A-6B9C-4F32-B7A2-5DF402173518}" type="pres">
      <dgm:prSet presAssocID="{2FEBC0F2-6F96-4515-B9D8-08BFDE40DEE7}" presName="sibTrans" presStyleCnt="0"/>
      <dgm:spPr/>
    </dgm:pt>
    <dgm:pt modelId="{032D1A0B-0497-4F85-8C0A-D03E4111D124}" type="pres">
      <dgm:prSet presAssocID="{E18279AC-6D21-4D89-908E-E225DB898622}" presName="compNode" presStyleCnt="0"/>
      <dgm:spPr/>
    </dgm:pt>
    <dgm:pt modelId="{F6D0BDA0-A3CA-47B6-BD18-D27C19247F0E}" type="pres">
      <dgm:prSet presAssocID="{E18279AC-6D21-4D89-908E-E225DB898622}" presName="bgRect" presStyleLbl="bgShp" presStyleIdx="2" presStyleCnt="7"/>
      <dgm:spPr/>
    </dgm:pt>
    <dgm:pt modelId="{E32898AA-BB29-4E33-A70F-E4180A0C241E}" type="pres">
      <dgm:prSet presAssocID="{E18279AC-6D21-4D89-908E-E225DB89862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543A54F7-4998-4511-A9A4-84BFD5691DAF}" type="pres">
      <dgm:prSet presAssocID="{E18279AC-6D21-4D89-908E-E225DB898622}" presName="spaceRect" presStyleCnt="0"/>
      <dgm:spPr/>
    </dgm:pt>
    <dgm:pt modelId="{0851DE43-23E3-4F03-84B5-EAC3AB107C61}" type="pres">
      <dgm:prSet presAssocID="{E18279AC-6D21-4D89-908E-E225DB898622}" presName="parTx" presStyleLbl="revTx" presStyleIdx="2" presStyleCnt="7">
        <dgm:presLayoutVars>
          <dgm:chMax val="0"/>
          <dgm:chPref val="0"/>
        </dgm:presLayoutVars>
      </dgm:prSet>
      <dgm:spPr/>
    </dgm:pt>
    <dgm:pt modelId="{C5102533-7A0E-407E-96E5-283414798049}" type="pres">
      <dgm:prSet presAssocID="{08F20871-DBE2-4D46-8909-866ED385CD7A}" presName="sibTrans" presStyleCnt="0"/>
      <dgm:spPr/>
    </dgm:pt>
    <dgm:pt modelId="{4A79283E-C9F4-4C5B-9349-E6180DEA7247}" type="pres">
      <dgm:prSet presAssocID="{28C63D84-6590-4ED6-9820-0D74E3C09597}" presName="compNode" presStyleCnt="0"/>
      <dgm:spPr/>
    </dgm:pt>
    <dgm:pt modelId="{B3D3C564-2BF8-4520-AF88-2BBEABE43F86}" type="pres">
      <dgm:prSet presAssocID="{28C63D84-6590-4ED6-9820-0D74E3C09597}" presName="bgRect" presStyleLbl="bgShp" presStyleIdx="3" presStyleCnt="7"/>
      <dgm:spPr/>
    </dgm:pt>
    <dgm:pt modelId="{C00D096E-0F8D-4049-B9A4-8B1286379947}" type="pres">
      <dgm:prSet presAssocID="{28C63D84-6590-4ED6-9820-0D74E3C09597}"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rane"/>
        </a:ext>
      </dgm:extLst>
    </dgm:pt>
    <dgm:pt modelId="{BA14006C-0660-4DAB-8F15-C2E98EA4B995}" type="pres">
      <dgm:prSet presAssocID="{28C63D84-6590-4ED6-9820-0D74E3C09597}" presName="spaceRect" presStyleCnt="0"/>
      <dgm:spPr/>
    </dgm:pt>
    <dgm:pt modelId="{22D2D417-0531-4A90-B15E-A21BE9BC5E54}" type="pres">
      <dgm:prSet presAssocID="{28C63D84-6590-4ED6-9820-0D74E3C09597}" presName="parTx" presStyleLbl="revTx" presStyleIdx="3" presStyleCnt="7">
        <dgm:presLayoutVars>
          <dgm:chMax val="0"/>
          <dgm:chPref val="0"/>
        </dgm:presLayoutVars>
      </dgm:prSet>
      <dgm:spPr/>
    </dgm:pt>
    <dgm:pt modelId="{188B9280-C3C0-4B4C-9BFE-63116AE0DF46}" type="pres">
      <dgm:prSet presAssocID="{413667EA-8C09-4654-81E1-D0BB95E9A177}" presName="sibTrans" presStyleCnt="0"/>
      <dgm:spPr/>
    </dgm:pt>
    <dgm:pt modelId="{566C0C7B-3855-4154-8B22-782773ACB56C}" type="pres">
      <dgm:prSet presAssocID="{32DF3D6E-6445-4F2A-9343-F16BBE8A809E}" presName="compNode" presStyleCnt="0"/>
      <dgm:spPr/>
    </dgm:pt>
    <dgm:pt modelId="{979565E6-7077-49D1-9D9F-9E298C8DD1C1}" type="pres">
      <dgm:prSet presAssocID="{32DF3D6E-6445-4F2A-9343-F16BBE8A809E}" presName="bgRect" presStyleLbl="bgShp" presStyleIdx="4" presStyleCnt="7"/>
      <dgm:spPr/>
    </dgm:pt>
    <dgm:pt modelId="{C6AD37E4-6E76-433F-A4C3-C54C8E01952F}" type="pres">
      <dgm:prSet presAssocID="{32DF3D6E-6445-4F2A-9343-F16BBE8A809E}"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nvelope"/>
        </a:ext>
      </dgm:extLst>
    </dgm:pt>
    <dgm:pt modelId="{EF9F1F86-1F82-4940-8600-2B775F9BB60E}" type="pres">
      <dgm:prSet presAssocID="{32DF3D6E-6445-4F2A-9343-F16BBE8A809E}" presName="spaceRect" presStyleCnt="0"/>
      <dgm:spPr/>
    </dgm:pt>
    <dgm:pt modelId="{1E9036B3-D95A-4320-936D-AFB2C1ED309E}" type="pres">
      <dgm:prSet presAssocID="{32DF3D6E-6445-4F2A-9343-F16BBE8A809E}" presName="parTx" presStyleLbl="revTx" presStyleIdx="4" presStyleCnt="7">
        <dgm:presLayoutVars>
          <dgm:chMax val="0"/>
          <dgm:chPref val="0"/>
        </dgm:presLayoutVars>
      </dgm:prSet>
      <dgm:spPr/>
    </dgm:pt>
    <dgm:pt modelId="{A280A446-929D-4F4F-95BF-6ED3027FC33C}" type="pres">
      <dgm:prSet presAssocID="{473B949B-D36B-429A-A2A5-D8FA59B82819}" presName="sibTrans" presStyleCnt="0"/>
      <dgm:spPr/>
    </dgm:pt>
    <dgm:pt modelId="{A8413031-42AC-4A72-81E0-098E3CA217D2}" type="pres">
      <dgm:prSet presAssocID="{14220718-91B7-4FC6-B7D9-26367F537565}" presName="compNode" presStyleCnt="0"/>
      <dgm:spPr/>
    </dgm:pt>
    <dgm:pt modelId="{C3D54131-DDB0-4473-B21D-945AAAC827F9}" type="pres">
      <dgm:prSet presAssocID="{14220718-91B7-4FC6-B7D9-26367F537565}" presName="bgRect" presStyleLbl="bgShp" presStyleIdx="5" presStyleCnt="7"/>
      <dgm:spPr/>
    </dgm:pt>
    <dgm:pt modelId="{6BB7570C-9724-463E-B5DB-09A7DF3338EE}" type="pres">
      <dgm:prSet presAssocID="{14220718-91B7-4FC6-B7D9-26367F53756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eaf"/>
        </a:ext>
      </dgm:extLst>
    </dgm:pt>
    <dgm:pt modelId="{F9395F11-569E-4319-9247-C7D0CCA6AF47}" type="pres">
      <dgm:prSet presAssocID="{14220718-91B7-4FC6-B7D9-26367F537565}" presName="spaceRect" presStyleCnt="0"/>
      <dgm:spPr/>
    </dgm:pt>
    <dgm:pt modelId="{B7DFF928-D310-438A-8EB2-1883E113193B}" type="pres">
      <dgm:prSet presAssocID="{14220718-91B7-4FC6-B7D9-26367F537565}" presName="parTx" presStyleLbl="revTx" presStyleIdx="5" presStyleCnt="7">
        <dgm:presLayoutVars>
          <dgm:chMax val="0"/>
          <dgm:chPref val="0"/>
        </dgm:presLayoutVars>
      </dgm:prSet>
      <dgm:spPr/>
    </dgm:pt>
    <dgm:pt modelId="{C605C553-084A-4AB7-B532-018669E9CD71}" type="pres">
      <dgm:prSet presAssocID="{42B515FF-6D79-42E3-8185-DCC1905846AC}" presName="sibTrans" presStyleCnt="0"/>
      <dgm:spPr/>
    </dgm:pt>
    <dgm:pt modelId="{3939174D-2EF2-4CF4-AE32-4C89B1555759}" type="pres">
      <dgm:prSet presAssocID="{2F2E5227-E58C-444B-BDCC-2D6956AB6A65}" presName="compNode" presStyleCnt="0"/>
      <dgm:spPr/>
    </dgm:pt>
    <dgm:pt modelId="{127690E1-5FC3-45C8-AA7B-42A3BDC16FC6}" type="pres">
      <dgm:prSet presAssocID="{2F2E5227-E58C-444B-BDCC-2D6956AB6A65}" presName="bgRect" presStyleLbl="bgShp" presStyleIdx="6" presStyleCnt="7"/>
      <dgm:spPr/>
    </dgm:pt>
    <dgm:pt modelId="{3907CD58-9E47-4A8B-8E7E-C8047D871342}" type="pres">
      <dgm:prSet presAssocID="{2F2E5227-E58C-444B-BDCC-2D6956AB6A6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eckmark"/>
        </a:ext>
      </dgm:extLst>
    </dgm:pt>
    <dgm:pt modelId="{146AF385-53A0-440C-AC1F-38EB4B48C1B2}" type="pres">
      <dgm:prSet presAssocID="{2F2E5227-E58C-444B-BDCC-2D6956AB6A65}" presName="spaceRect" presStyleCnt="0"/>
      <dgm:spPr/>
    </dgm:pt>
    <dgm:pt modelId="{246127D2-AC1B-47FF-A8D2-730CB686C5B7}" type="pres">
      <dgm:prSet presAssocID="{2F2E5227-E58C-444B-BDCC-2D6956AB6A65}" presName="parTx" presStyleLbl="revTx" presStyleIdx="6" presStyleCnt="7">
        <dgm:presLayoutVars>
          <dgm:chMax val="0"/>
          <dgm:chPref val="0"/>
        </dgm:presLayoutVars>
      </dgm:prSet>
      <dgm:spPr/>
    </dgm:pt>
  </dgm:ptLst>
  <dgm:cxnLst>
    <dgm:cxn modelId="{B4A10900-8474-46D2-8DCE-67F2D1028D2F}" srcId="{D0D9E3CC-A597-4B65-8783-28D77694C25E}" destId="{2F2E5227-E58C-444B-BDCC-2D6956AB6A65}" srcOrd="6" destOrd="0" parTransId="{8FD5C35D-D6BA-44FD-81BC-15FFB3B931A2}" sibTransId="{88938E3E-0576-4209-B29E-5E03AA86AAA5}"/>
    <dgm:cxn modelId="{BA8CA005-BFC7-4D3C-BF1B-5937CFB97A41}" type="presOf" srcId="{CAFC55F4-C933-403B-872E-6F5FE4DED564}" destId="{6D35BDB0-A8C1-4980-AA7E-5B6DE9A700C1}" srcOrd="0" destOrd="0" presId="urn:microsoft.com/office/officeart/2018/2/layout/IconVerticalSolidList"/>
    <dgm:cxn modelId="{DBDDBF07-5106-42E8-BA38-F1492304D1EC}" type="presOf" srcId="{E18279AC-6D21-4D89-908E-E225DB898622}" destId="{0851DE43-23E3-4F03-84B5-EAC3AB107C61}" srcOrd="0" destOrd="0" presId="urn:microsoft.com/office/officeart/2018/2/layout/IconVerticalSolidList"/>
    <dgm:cxn modelId="{A6BA311E-C2A5-4761-B038-9F48407D554D}" srcId="{D0D9E3CC-A597-4B65-8783-28D77694C25E}" destId="{32DF3D6E-6445-4F2A-9343-F16BBE8A809E}" srcOrd="4" destOrd="0" parTransId="{14628665-2ADA-438D-9BE1-DC17285EE650}" sibTransId="{473B949B-D36B-429A-A2A5-D8FA59B82819}"/>
    <dgm:cxn modelId="{8239FD22-8A92-4572-B175-5D964B2EEB61}" type="presOf" srcId="{2F2E5227-E58C-444B-BDCC-2D6956AB6A65}" destId="{246127D2-AC1B-47FF-A8D2-730CB686C5B7}" srcOrd="0" destOrd="0" presId="urn:microsoft.com/office/officeart/2018/2/layout/IconVerticalSolidList"/>
    <dgm:cxn modelId="{F7D66E33-3C23-43B8-9A2F-089AB16D01F1}" type="presOf" srcId="{14220718-91B7-4FC6-B7D9-26367F537565}" destId="{B7DFF928-D310-438A-8EB2-1883E113193B}" srcOrd="0" destOrd="0" presId="urn:microsoft.com/office/officeart/2018/2/layout/IconVerticalSolidList"/>
    <dgm:cxn modelId="{66EAC83A-42EF-4968-83B3-3B8C85AB543A}" srcId="{D0D9E3CC-A597-4B65-8783-28D77694C25E}" destId="{14220718-91B7-4FC6-B7D9-26367F537565}" srcOrd="5" destOrd="0" parTransId="{42B429E6-401A-4AA5-9B04-4F8A7ABE28F1}" sibTransId="{42B515FF-6D79-42E3-8185-DCC1905846AC}"/>
    <dgm:cxn modelId="{B4C17468-13B1-43ED-9988-6D108A577F38}" type="presOf" srcId="{D0D9E3CC-A597-4B65-8783-28D77694C25E}" destId="{3BF361FA-6E83-4430-B808-DE5337B37677}" srcOrd="0" destOrd="0" presId="urn:microsoft.com/office/officeart/2018/2/layout/IconVerticalSolidList"/>
    <dgm:cxn modelId="{A91BDA72-B7A2-464C-9911-FE72F24F0A8A}" srcId="{D0D9E3CC-A597-4B65-8783-28D77694C25E}" destId="{28C63D84-6590-4ED6-9820-0D74E3C09597}" srcOrd="3" destOrd="0" parTransId="{B2042266-701D-40D7-858A-1425EB2785D9}" sibTransId="{413667EA-8C09-4654-81E1-D0BB95E9A177}"/>
    <dgm:cxn modelId="{BE64C374-31D3-4065-9364-3E30A088A7E2}" srcId="{D0D9E3CC-A597-4B65-8783-28D77694C25E}" destId="{7029FE57-A5ED-4364-AFD8-E81837B6AE30}" srcOrd="0" destOrd="0" parTransId="{619CC262-1A14-4C2B-878A-2F3E778D487B}" sibTransId="{4226FFCD-2BC2-4DDC-B6C1-71E45A5C6437}"/>
    <dgm:cxn modelId="{44D8877C-E2B9-4F68-9DF1-57755997DBAC}" srcId="{D0D9E3CC-A597-4B65-8783-28D77694C25E}" destId="{CAFC55F4-C933-403B-872E-6F5FE4DED564}" srcOrd="1" destOrd="0" parTransId="{2A472874-B589-415F-8D2B-D68F1ACC3C6B}" sibTransId="{2FEBC0F2-6F96-4515-B9D8-08BFDE40DEE7}"/>
    <dgm:cxn modelId="{F1779287-210F-4C4A-AB59-60D8D2294E51}" type="presOf" srcId="{7029FE57-A5ED-4364-AFD8-E81837B6AE30}" destId="{F46481B9-94CA-4223-B440-BE78241E8A6E}" srcOrd="0" destOrd="0" presId="urn:microsoft.com/office/officeart/2018/2/layout/IconVerticalSolidList"/>
    <dgm:cxn modelId="{9A500ABD-4F90-454B-A1C4-802302501BE7}" srcId="{D0D9E3CC-A597-4B65-8783-28D77694C25E}" destId="{E18279AC-6D21-4D89-908E-E225DB898622}" srcOrd="2" destOrd="0" parTransId="{D46EF47F-4F98-4B67-8E62-C6497C0C967A}" sibTransId="{08F20871-DBE2-4D46-8909-866ED385CD7A}"/>
    <dgm:cxn modelId="{E2EF1AD0-5B47-4282-94B5-1278B6AE9B88}" type="presOf" srcId="{32DF3D6E-6445-4F2A-9343-F16BBE8A809E}" destId="{1E9036B3-D95A-4320-936D-AFB2C1ED309E}" srcOrd="0" destOrd="0" presId="urn:microsoft.com/office/officeart/2018/2/layout/IconVerticalSolidList"/>
    <dgm:cxn modelId="{EE2F68F6-61DB-47B0-B476-D50EB3B9087E}" type="presOf" srcId="{28C63D84-6590-4ED6-9820-0D74E3C09597}" destId="{22D2D417-0531-4A90-B15E-A21BE9BC5E54}" srcOrd="0" destOrd="0" presId="urn:microsoft.com/office/officeart/2018/2/layout/IconVerticalSolidList"/>
    <dgm:cxn modelId="{A97324D6-1550-4052-A936-94B7CEF93A76}" type="presParOf" srcId="{3BF361FA-6E83-4430-B808-DE5337B37677}" destId="{12AAD56D-A027-4A20-B119-7C070FD5A593}" srcOrd="0" destOrd="0" presId="urn:microsoft.com/office/officeart/2018/2/layout/IconVerticalSolidList"/>
    <dgm:cxn modelId="{E460FAE7-983D-4F67-A619-99BAB1027150}" type="presParOf" srcId="{12AAD56D-A027-4A20-B119-7C070FD5A593}" destId="{51A150C3-F5EA-4C6D-B5A6-D9C6526B3F17}" srcOrd="0" destOrd="0" presId="urn:microsoft.com/office/officeart/2018/2/layout/IconVerticalSolidList"/>
    <dgm:cxn modelId="{AF34B1A7-CEAA-4AF9-9906-F8D1EEFA8705}" type="presParOf" srcId="{12AAD56D-A027-4A20-B119-7C070FD5A593}" destId="{0CA09CAE-6D32-4961-864C-3F43DF252D5C}" srcOrd="1" destOrd="0" presId="urn:microsoft.com/office/officeart/2018/2/layout/IconVerticalSolidList"/>
    <dgm:cxn modelId="{1550208C-DC0D-496C-83AC-F7C3F14349A8}" type="presParOf" srcId="{12AAD56D-A027-4A20-B119-7C070FD5A593}" destId="{689B84CB-BEA7-43E1-8E4D-A81C5050311C}" srcOrd="2" destOrd="0" presId="urn:microsoft.com/office/officeart/2018/2/layout/IconVerticalSolidList"/>
    <dgm:cxn modelId="{0C59467F-7FFE-4F52-AF45-463F78BCC9FD}" type="presParOf" srcId="{12AAD56D-A027-4A20-B119-7C070FD5A593}" destId="{F46481B9-94CA-4223-B440-BE78241E8A6E}" srcOrd="3" destOrd="0" presId="urn:microsoft.com/office/officeart/2018/2/layout/IconVerticalSolidList"/>
    <dgm:cxn modelId="{A143423F-11D5-4FA9-9CF5-BEF20746A92F}" type="presParOf" srcId="{3BF361FA-6E83-4430-B808-DE5337B37677}" destId="{4697A234-B45C-43D5-AA94-7E9A3EFCFFBE}" srcOrd="1" destOrd="0" presId="urn:microsoft.com/office/officeart/2018/2/layout/IconVerticalSolidList"/>
    <dgm:cxn modelId="{999CBF8D-82C5-457B-A447-B9706DABC6BA}" type="presParOf" srcId="{3BF361FA-6E83-4430-B808-DE5337B37677}" destId="{C3899564-97A0-4A04-8DC8-F282E7CF9664}" srcOrd="2" destOrd="0" presId="urn:microsoft.com/office/officeart/2018/2/layout/IconVerticalSolidList"/>
    <dgm:cxn modelId="{4096FD0B-6418-477D-B5A0-E474409D0818}" type="presParOf" srcId="{C3899564-97A0-4A04-8DC8-F282E7CF9664}" destId="{575859E9-56D9-4FEB-A79C-C28567D526E1}" srcOrd="0" destOrd="0" presId="urn:microsoft.com/office/officeart/2018/2/layout/IconVerticalSolidList"/>
    <dgm:cxn modelId="{561B96F0-09B9-46C0-8B19-6F74D432A733}" type="presParOf" srcId="{C3899564-97A0-4A04-8DC8-F282E7CF9664}" destId="{F4EA4FD3-4447-4E73-B896-2EC5AF4A863B}" srcOrd="1" destOrd="0" presId="urn:microsoft.com/office/officeart/2018/2/layout/IconVerticalSolidList"/>
    <dgm:cxn modelId="{64312510-CC50-4877-8942-36B860341DE6}" type="presParOf" srcId="{C3899564-97A0-4A04-8DC8-F282E7CF9664}" destId="{DE00D55C-19D2-47BC-BF73-0BF88C37EFDB}" srcOrd="2" destOrd="0" presId="urn:microsoft.com/office/officeart/2018/2/layout/IconVerticalSolidList"/>
    <dgm:cxn modelId="{E5A4CFD8-3939-462A-9388-1B9068FADB90}" type="presParOf" srcId="{C3899564-97A0-4A04-8DC8-F282E7CF9664}" destId="{6D35BDB0-A8C1-4980-AA7E-5B6DE9A700C1}" srcOrd="3" destOrd="0" presId="urn:microsoft.com/office/officeart/2018/2/layout/IconVerticalSolidList"/>
    <dgm:cxn modelId="{BE2405A9-1A26-4505-B803-1DFA075BE058}" type="presParOf" srcId="{3BF361FA-6E83-4430-B808-DE5337B37677}" destId="{56F2AC0A-6B9C-4F32-B7A2-5DF402173518}" srcOrd="3" destOrd="0" presId="urn:microsoft.com/office/officeart/2018/2/layout/IconVerticalSolidList"/>
    <dgm:cxn modelId="{7D9C5EA1-AC5A-4EAB-8B4E-261536B79226}" type="presParOf" srcId="{3BF361FA-6E83-4430-B808-DE5337B37677}" destId="{032D1A0B-0497-4F85-8C0A-D03E4111D124}" srcOrd="4" destOrd="0" presId="urn:microsoft.com/office/officeart/2018/2/layout/IconVerticalSolidList"/>
    <dgm:cxn modelId="{D61F4435-EAF0-4522-BED0-4F5E69F539C8}" type="presParOf" srcId="{032D1A0B-0497-4F85-8C0A-D03E4111D124}" destId="{F6D0BDA0-A3CA-47B6-BD18-D27C19247F0E}" srcOrd="0" destOrd="0" presId="urn:microsoft.com/office/officeart/2018/2/layout/IconVerticalSolidList"/>
    <dgm:cxn modelId="{2FA86F6F-3733-4D3E-B5D7-653A038D5591}" type="presParOf" srcId="{032D1A0B-0497-4F85-8C0A-D03E4111D124}" destId="{E32898AA-BB29-4E33-A70F-E4180A0C241E}" srcOrd="1" destOrd="0" presId="urn:microsoft.com/office/officeart/2018/2/layout/IconVerticalSolidList"/>
    <dgm:cxn modelId="{DFF79036-37C0-4CFC-81E3-3209F33E56A2}" type="presParOf" srcId="{032D1A0B-0497-4F85-8C0A-D03E4111D124}" destId="{543A54F7-4998-4511-A9A4-84BFD5691DAF}" srcOrd="2" destOrd="0" presId="urn:microsoft.com/office/officeart/2018/2/layout/IconVerticalSolidList"/>
    <dgm:cxn modelId="{932F6A6C-F723-4C94-8BDD-6D23EFE7C7EC}" type="presParOf" srcId="{032D1A0B-0497-4F85-8C0A-D03E4111D124}" destId="{0851DE43-23E3-4F03-84B5-EAC3AB107C61}" srcOrd="3" destOrd="0" presId="urn:microsoft.com/office/officeart/2018/2/layout/IconVerticalSolidList"/>
    <dgm:cxn modelId="{0B39C9F5-E270-4636-9115-22B1788A565D}" type="presParOf" srcId="{3BF361FA-6E83-4430-B808-DE5337B37677}" destId="{C5102533-7A0E-407E-96E5-283414798049}" srcOrd="5" destOrd="0" presId="urn:microsoft.com/office/officeart/2018/2/layout/IconVerticalSolidList"/>
    <dgm:cxn modelId="{FC78C9AA-7588-4A32-9931-4BF561D64D81}" type="presParOf" srcId="{3BF361FA-6E83-4430-B808-DE5337B37677}" destId="{4A79283E-C9F4-4C5B-9349-E6180DEA7247}" srcOrd="6" destOrd="0" presId="urn:microsoft.com/office/officeart/2018/2/layout/IconVerticalSolidList"/>
    <dgm:cxn modelId="{755135E8-4C44-4F85-A629-42CD170640B7}" type="presParOf" srcId="{4A79283E-C9F4-4C5B-9349-E6180DEA7247}" destId="{B3D3C564-2BF8-4520-AF88-2BBEABE43F86}" srcOrd="0" destOrd="0" presId="urn:microsoft.com/office/officeart/2018/2/layout/IconVerticalSolidList"/>
    <dgm:cxn modelId="{FC32BB4A-B37C-4D84-95A2-0060A18A5096}" type="presParOf" srcId="{4A79283E-C9F4-4C5B-9349-E6180DEA7247}" destId="{C00D096E-0F8D-4049-B9A4-8B1286379947}" srcOrd="1" destOrd="0" presId="urn:microsoft.com/office/officeart/2018/2/layout/IconVerticalSolidList"/>
    <dgm:cxn modelId="{81EDF185-0F1A-4B93-993A-B7698E0E9BD9}" type="presParOf" srcId="{4A79283E-C9F4-4C5B-9349-E6180DEA7247}" destId="{BA14006C-0660-4DAB-8F15-C2E98EA4B995}" srcOrd="2" destOrd="0" presId="urn:microsoft.com/office/officeart/2018/2/layout/IconVerticalSolidList"/>
    <dgm:cxn modelId="{E1B31DCF-6ED7-479B-B81D-A9F0A9A06D12}" type="presParOf" srcId="{4A79283E-C9F4-4C5B-9349-E6180DEA7247}" destId="{22D2D417-0531-4A90-B15E-A21BE9BC5E54}" srcOrd="3" destOrd="0" presId="urn:microsoft.com/office/officeart/2018/2/layout/IconVerticalSolidList"/>
    <dgm:cxn modelId="{63D152FB-FAD3-4437-A65C-E0ED0E18292E}" type="presParOf" srcId="{3BF361FA-6E83-4430-B808-DE5337B37677}" destId="{188B9280-C3C0-4B4C-9BFE-63116AE0DF46}" srcOrd="7" destOrd="0" presId="urn:microsoft.com/office/officeart/2018/2/layout/IconVerticalSolidList"/>
    <dgm:cxn modelId="{BF3212FE-BC4F-4C57-92C6-9D9C3B7C9B0D}" type="presParOf" srcId="{3BF361FA-6E83-4430-B808-DE5337B37677}" destId="{566C0C7B-3855-4154-8B22-782773ACB56C}" srcOrd="8" destOrd="0" presId="urn:microsoft.com/office/officeart/2018/2/layout/IconVerticalSolidList"/>
    <dgm:cxn modelId="{9B605045-2D42-43BD-80CD-98ACB4DCD5F8}" type="presParOf" srcId="{566C0C7B-3855-4154-8B22-782773ACB56C}" destId="{979565E6-7077-49D1-9D9F-9E298C8DD1C1}" srcOrd="0" destOrd="0" presId="urn:microsoft.com/office/officeart/2018/2/layout/IconVerticalSolidList"/>
    <dgm:cxn modelId="{9E1310EC-031A-4CEE-BAA7-261FCE5BFA0B}" type="presParOf" srcId="{566C0C7B-3855-4154-8B22-782773ACB56C}" destId="{C6AD37E4-6E76-433F-A4C3-C54C8E01952F}" srcOrd="1" destOrd="0" presId="urn:microsoft.com/office/officeart/2018/2/layout/IconVerticalSolidList"/>
    <dgm:cxn modelId="{17308CEC-098E-4F68-9BC3-6DC96F51F96F}" type="presParOf" srcId="{566C0C7B-3855-4154-8B22-782773ACB56C}" destId="{EF9F1F86-1F82-4940-8600-2B775F9BB60E}" srcOrd="2" destOrd="0" presId="urn:microsoft.com/office/officeart/2018/2/layout/IconVerticalSolidList"/>
    <dgm:cxn modelId="{A0C41DC7-DC64-453B-A31C-676C07AAC9FB}" type="presParOf" srcId="{566C0C7B-3855-4154-8B22-782773ACB56C}" destId="{1E9036B3-D95A-4320-936D-AFB2C1ED309E}" srcOrd="3" destOrd="0" presId="urn:microsoft.com/office/officeart/2018/2/layout/IconVerticalSolidList"/>
    <dgm:cxn modelId="{4D227C5A-5667-4889-99C5-6ACD0C07A914}" type="presParOf" srcId="{3BF361FA-6E83-4430-B808-DE5337B37677}" destId="{A280A446-929D-4F4F-95BF-6ED3027FC33C}" srcOrd="9" destOrd="0" presId="urn:microsoft.com/office/officeart/2018/2/layout/IconVerticalSolidList"/>
    <dgm:cxn modelId="{56823995-30F4-46C2-B16E-1B3CBEC61DB1}" type="presParOf" srcId="{3BF361FA-6E83-4430-B808-DE5337B37677}" destId="{A8413031-42AC-4A72-81E0-098E3CA217D2}" srcOrd="10" destOrd="0" presId="urn:microsoft.com/office/officeart/2018/2/layout/IconVerticalSolidList"/>
    <dgm:cxn modelId="{AD46F48F-AAD9-426A-94D0-620D920512AD}" type="presParOf" srcId="{A8413031-42AC-4A72-81E0-098E3CA217D2}" destId="{C3D54131-DDB0-4473-B21D-945AAAC827F9}" srcOrd="0" destOrd="0" presId="urn:microsoft.com/office/officeart/2018/2/layout/IconVerticalSolidList"/>
    <dgm:cxn modelId="{11124416-D9EF-4989-AD47-D319585F5409}" type="presParOf" srcId="{A8413031-42AC-4A72-81E0-098E3CA217D2}" destId="{6BB7570C-9724-463E-B5DB-09A7DF3338EE}" srcOrd="1" destOrd="0" presId="urn:microsoft.com/office/officeart/2018/2/layout/IconVerticalSolidList"/>
    <dgm:cxn modelId="{39828EA7-7516-48C0-8652-553DFC261255}" type="presParOf" srcId="{A8413031-42AC-4A72-81E0-098E3CA217D2}" destId="{F9395F11-569E-4319-9247-C7D0CCA6AF47}" srcOrd="2" destOrd="0" presId="urn:microsoft.com/office/officeart/2018/2/layout/IconVerticalSolidList"/>
    <dgm:cxn modelId="{B391D6CA-52E8-4C99-9AE6-F5177314BD01}" type="presParOf" srcId="{A8413031-42AC-4A72-81E0-098E3CA217D2}" destId="{B7DFF928-D310-438A-8EB2-1883E113193B}" srcOrd="3" destOrd="0" presId="urn:microsoft.com/office/officeart/2018/2/layout/IconVerticalSolidList"/>
    <dgm:cxn modelId="{05B3AE62-D270-43D4-B1E0-84BBE0620F20}" type="presParOf" srcId="{3BF361FA-6E83-4430-B808-DE5337B37677}" destId="{C605C553-084A-4AB7-B532-018669E9CD71}" srcOrd="11" destOrd="0" presId="urn:microsoft.com/office/officeart/2018/2/layout/IconVerticalSolidList"/>
    <dgm:cxn modelId="{DA209DEE-4039-4CF4-8917-D47F791744CA}" type="presParOf" srcId="{3BF361FA-6E83-4430-B808-DE5337B37677}" destId="{3939174D-2EF2-4CF4-AE32-4C89B1555759}" srcOrd="12" destOrd="0" presId="urn:microsoft.com/office/officeart/2018/2/layout/IconVerticalSolidList"/>
    <dgm:cxn modelId="{A96A1899-9E58-4B14-A6F9-72DB0177285F}" type="presParOf" srcId="{3939174D-2EF2-4CF4-AE32-4C89B1555759}" destId="{127690E1-5FC3-45C8-AA7B-42A3BDC16FC6}" srcOrd="0" destOrd="0" presId="urn:microsoft.com/office/officeart/2018/2/layout/IconVerticalSolidList"/>
    <dgm:cxn modelId="{22B53A6E-3F4D-4FCA-ADFF-281249157DDC}" type="presParOf" srcId="{3939174D-2EF2-4CF4-AE32-4C89B1555759}" destId="{3907CD58-9E47-4A8B-8E7E-C8047D871342}" srcOrd="1" destOrd="0" presId="urn:microsoft.com/office/officeart/2018/2/layout/IconVerticalSolidList"/>
    <dgm:cxn modelId="{725E8301-7232-4975-BB4D-1A24BDC9E5F7}" type="presParOf" srcId="{3939174D-2EF2-4CF4-AE32-4C89B1555759}" destId="{146AF385-53A0-440C-AC1F-38EB4B48C1B2}" srcOrd="2" destOrd="0" presId="urn:microsoft.com/office/officeart/2018/2/layout/IconVerticalSolidList"/>
    <dgm:cxn modelId="{5A0426A1-405C-4E67-9B9F-E685CAF8CB56}" type="presParOf" srcId="{3939174D-2EF2-4CF4-AE32-4C89B1555759}" destId="{246127D2-AC1B-47FF-A8D2-730CB686C5B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0841D-108F-4B87-ABA3-E964BEA254DC}">
      <dsp:nvSpPr>
        <dsp:cNvPr id="0" name=""/>
        <dsp:cNvSpPr/>
      </dsp:nvSpPr>
      <dsp:spPr>
        <a:xfrm>
          <a:off x="0" y="0"/>
          <a:ext cx="105378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1FFA23-F681-4CAC-B6DF-96F56E18D518}">
      <dsp:nvSpPr>
        <dsp:cNvPr id="0" name=""/>
        <dsp:cNvSpPr/>
      </dsp:nvSpPr>
      <dsp:spPr>
        <a:xfrm>
          <a:off x="0" y="0"/>
          <a:ext cx="2107565" cy="4576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endParaRPr lang="en-US" sz="4000" b="1" kern="1200" dirty="0"/>
        </a:p>
        <a:p>
          <a:pPr marL="0" lvl="0" indent="0" algn="l" defTabSz="1778000">
            <a:lnSpc>
              <a:spcPct val="90000"/>
            </a:lnSpc>
            <a:spcBef>
              <a:spcPct val="0"/>
            </a:spcBef>
            <a:spcAft>
              <a:spcPct val="35000"/>
            </a:spcAft>
            <a:buNone/>
          </a:pPr>
          <a:r>
            <a:rPr lang="en-US" sz="4000" b="1" kern="1200" dirty="0"/>
            <a:t>District Fees &amp; Charges:</a:t>
          </a:r>
          <a:endParaRPr lang="en-US" sz="4000" kern="1200" dirty="0"/>
        </a:p>
      </dsp:txBody>
      <dsp:txXfrm>
        <a:off x="0" y="0"/>
        <a:ext cx="2107565" cy="4576762"/>
      </dsp:txXfrm>
    </dsp:sp>
    <dsp:sp modelId="{D78A7814-2D62-4C15-9F36-3CA01834DDEF}">
      <dsp:nvSpPr>
        <dsp:cNvPr id="0" name=""/>
        <dsp:cNvSpPr/>
      </dsp:nvSpPr>
      <dsp:spPr>
        <a:xfrm>
          <a:off x="2265632" y="53801"/>
          <a:ext cx="8272192" cy="1076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Usage Fees </a:t>
          </a:r>
          <a:r>
            <a:rPr lang="en-US" sz="3000" kern="1200" dirty="0"/>
            <a:t>– transmission and distribution costs</a:t>
          </a:r>
        </a:p>
      </dsp:txBody>
      <dsp:txXfrm>
        <a:off x="2265632" y="53801"/>
        <a:ext cx="8272192" cy="1076030"/>
      </dsp:txXfrm>
    </dsp:sp>
    <dsp:sp modelId="{090EDD7E-A629-4F47-8A1E-53880D0FF8DA}">
      <dsp:nvSpPr>
        <dsp:cNvPr id="0" name=""/>
        <dsp:cNvSpPr/>
      </dsp:nvSpPr>
      <dsp:spPr>
        <a:xfrm>
          <a:off x="2107565" y="1129832"/>
          <a:ext cx="84302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8C1D26-F191-4689-A86F-DF607CF32AE5}">
      <dsp:nvSpPr>
        <dsp:cNvPr id="0" name=""/>
        <dsp:cNvSpPr/>
      </dsp:nvSpPr>
      <dsp:spPr>
        <a:xfrm>
          <a:off x="2265632" y="1183633"/>
          <a:ext cx="8272192" cy="1076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Connection Fees </a:t>
          </a:r>
          <a:r>
            <a:rPr lang="en-US" sz="3000" kern="1200" dirty="0"/>
            <a:t>– costs to connect to the water system (presently)</a:t>
          </a:r>
        </a:p>
      </dsp:txBody>
      <dsp:txXfrm>
        <a:off x="2265632" y="1183633"/>
        <a:ext cx="8272192" cy="1076030"/>
      </dsp:txXfrm>
    </dsp:sp>
    <dsp:sp modelId="{E29D5D48-0644-4B20-BCC6-ADF40B223CDF}">
      <dsp:nvSpPr>
        <dsp:cNvPr id="0" name=""/>
        <dsp:cNvSpPr/>
      </dsp:nvSpPr>
      <dsp:spPr>
        <a:xfrm>
          <a:off x="2107565" y="2259664"/>
          <a:ext cx="84302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86F019-805E-4218-AFDB-812EB7DF059B}">
      <dsp:nvSpPr>
        <dsp:cNvPr id="0" name=""/>
        <dsp:cNvSpPr/>
      </dsp:nvSpPr>
      <dsp:spPr>
        <a:xfrm>
          <a:off x="2265632" y="2313466"/>
          <a:ext cx="8272192" cy="1076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Availability Charges </a:t>
          </a:r>
          <a:r>
            <a:rPr lang="en-US" sz="3000" kern="1200" dirty="0"/>
            <a:t>-  operating costs and water source development</a:t>
          </a:r>
        </a:p>
      </dsp:txBody>
      <dsp:txXfrm>
        <a:off x="2265632" y="2313466"/>
        <a:ext cx="8272192" cy="1076030"/>
      </dsp:txXfrm>
    </dsp:sp>
    <dsp:sp modelId="{4A6514E9-167E-4CF6-8C3A-3B5D83BBE669}">
      <dsp:nvSpPr>
        <dsp:cNvPr id="0" name=""/>
        <dsp:cNvSpPr/>
      </dsp:nvSpPr>
      <dsp:spPr>
        <a:xfrm>
          <a:off x="2107565" y="3389496"/>
          <a:ext cx="84302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27A6BE-4987-490F-9CA5-76B00F46D429}">
      <dsp:nvSpPr>
        <dsp:cNvPr id="0" name=""/>
        <dsp:cNvSpPr/>
      </dsp:nvSpPr>
      <dsp:spPr>
        <a:xfrm>
          <a:off x="2265632" y="3443298"/>
          <a:ext cx="8272192" cy="1076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Assessments </a:t>
          </a:r>
          <a:r>
            <a:rPr lang="en-US" sz="3000" kern="1200" dirty="0"/>
            <a:t>– new projects and improvements to existing facilities</a:t>
          </a:r>
        </a:p>
      </dsp:txBody>
      <dsp:txXfrm>
        <a:off x="2265632" y="3443298"/>
        <a:ext cx="8272192" cy="1076030"/>
      </dsp:txXfrm>
    </dsp:sp>
    <dsp:sp modelId="{95BA31FA-D61F-469B-B1B9-DA5E9900DB8D}">
      <dsp:nvSpPr>
        <dsp:cNvPr id="0" name=""/>
        <dsp:cNvSpPr/>
      </dsp:nvSpPr>
      <dsp:spPr>
        <a:xfrm>
          <a:off x="2107565" y="4519329"/>
          <a:ext cx="84302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FF17-8113-45FC-A8F0-25DA1F5A0922}">
      <dsp:nvSpPr>
        <dsp:cNvPr id="0" name=""/>
        <dsp:cNvSpPr/>
      </dsp:nvSpPr>
      <dsp:spPr>
        <a:xfrm rot="5400000">
          <a:off x="6478225" y="-2521967"/>
          <a:ext cx="1344764"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285750" algn="l" defTabSz="1244600">
            <a:lnSpc>
              <a:spcPct val="90000"/>
            </a:lnSpc>
            <a:spcBef>
              <a:spcPct val="0"/>
            </a:spcBef>
            <a:spcAft>
              <a:spcPct val="15000"/>
            </a:spcAft>
            <a:buFontTx/>
            <a:buNone/>
          </a:pPr>
          <a:r>
            <a:rPr lang="en-US" sz="2800" kern="1200" dirty="0"/>
            <a:t>Identify the parcels subject to the charge – special benefits that accrue only to parcels within IBWD.</a:t>
          </a:r>
        </a:p>
      </dsp:txBody>
      <dsp:txXfrm rot="-5400000">
        <a:off x="3785615" y="236289"/>
        <a:ext cx="6664338" cy="1213472"/>
      </dsp:txXfrm>
    </dsp:sp>
    <dsp:sp modelId="{6A3B4B56-A39F-4996-BD2C-7765DF55F2D6}">
      <dsp:nvSpPr>
        <dsp:cNvPr id="0" name=""/>
        <dsp:cNvSpPr/>
      </dsp:nvSpPr>
      <dsp:spPr>
        <a:xfrm>
          <a:off x="0" y="2546"/>
          <a:ext cx="3785616" cy="16809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Determine the Special Benefits to Each Parcel</a:t>
          </a:r>
        </a:p>
      </dsp:txBody>
      <dsp:txXfrm>
        <a:off x="82057" y="84603"/>
        <a:ext cx="3621502" cy="1516841"/>
      </dsp:txXfrm>
    </dsp:sp>
    <dsp:sp modelId="{C5574928-F65B-4DC9-A6CF-166BC7CE1A00}">
      <dsp:nvSpPr>
        <dsp:cNvPr id="0" name=""/>
        <dsp:cNvSpPr/>
      </dsp:nvSpPr>
      <dsp:spPr>
        <a:xfrm rot="5400000">
          <a:off x="6478225" y="-756964"/>
          <a:ext cx="1344764"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285750" algn="l" defTabSz="1244600">
            <a:lnSpc>
              <a:spcPct val="90000"/>
            </a:lnSpc>
            <a:spcBef>
              <a:spcPct val="0"/>
            </a:spcBef>
            <a:spcAft>
              <a:spcPct val="15000"/>
            </a:spcAft>
            <a:buFontTx/>
            <a:buNone/>
          </a:pPr>
          <a:r>
            <a:rPr lang="en-US" sz="2800" kern="1200" dirty="0"/>
            <a:t>Identify short, mid, and long-term projects &amp; calculate the total assessment revenue required annually. </a:t>
          </a:r>
        </a:p>
      </dsp:txBody>
      <dsp:txXfrm rot="-5400000">
        <a:off x="3785615" y="2001292"/>
        <a:ext cx="6664338" cy="1213472"/>
      </dsp:txXfrm>
    </dsp:sp>
    <dsp:sp modelId="{62B51305-1D07-4357-A08F-D889BB76EAF9}">
      <dsp:nvSpPr>
        <dsp:cNvPr id="0" name=""/>
        <dsp:cNvSpPr/>
      </dsp:nvSpPr>
      <dsp:spPr>
        <a:xfrm>
          <a:off x="0" y="1767549"/>
          <a:ext cx="3785616" cy="16809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lang="en-US" sz="2700" kern="1200" dirty="0"/>
            <a:t>Identify Maintenance &amp; Improvement Projects</a:t>
          </a:r>
          <a:endParaRPr lang="en-US" sz="2100" kern="1200" dirty="0"/>
        </a:p>
      </dsp:txBody>
      <dsp:txXfrm>
        <a:off x="82057" y="1849606"/>
        <a:ext cx="3621502" cy="1516841"/>
      </dsp:txXfrm>
    </dsp:sp>
    <dsp:sp modelId="{213DF122-4300-4ED3-AFEB-06054AAE3257}">
      <dsp:nvSpPr>
        <dsp:cNvPr id="0" name=""/>
        <dsp:cNvSpPr/>
      </dsp:nvSpPr>
      <dsp:spPr>
        <a:xfrm rot="5400000">
          <a:off x="6478225" y="1008038"/>
          <a:ext cx="1344764"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800" kern="1200" dirty="0"/>
            <a:t>Determine the relative special benefits to each parcel and the amount of charge to be imposed to each. </a:t>
          </a:r>
        </a:p>
      </dsp:txBody>
      <dsp:txXfrm rot="-5400000">
        <a:off x="3785615" y="3766294"/>
        <a:ext cx="6664338" cy="1213472"/>
      </dsp:txXfrm>
    </dsp:sp>
    <dsp:sp modelId="{535CAC36-0FF6-4B9C-80CD-719E3EE8C4AE}">
      <dsp:nvSpPr>
        <dsp:cNvPr id="0" name=""/>
        <dsp:cNvSpPr/>
      </dsp:nvSpPr>
      <dsp:spPr>
        <a:xfrm>
          <a:off x="0" y="3532552"/>
          <a:ext cx="3785616" cy="16809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700" kern="1200" dirty="0"/>
            <a:t>Conduct Proportional Analysis</a:t>
          </a:r>
          <a:endParaRPr lang="en-US" sz="2300" kern="1200" dirty="0"/>
        </a:p>
      </dsp:txBody>
      <dsp:txXfrm>
        <a:off x="82057" y="3614609"/>
        <a:ext cx="3621502" cy="15168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229D6-7435-4C50-A4B9-106592BDBB9F}">
      <dsp:nvSpPr>
        <dsp:cNvPr id="0" name=""/>
        <dsp:cNvSpPr/>
      </dsp:nvSpPr>
      <dsp:spPr>
        <a:xfrm>
          <a:off x="0" y="28860"/>
          <a:ext cx="6804610" cy="1784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Circa 2010 - Tank 3: 80,000 Gallon Bolted Steel on Concrete.  </a:t>
          </a:r>
          <a:r>
            <a:rPr lang="en-US" sz="2500" kern="1200" dirty="0"/>
            <a:t>Recoat steel tank with special 2-part paint.  Exterior showing areas of coating damage.</a:t>
          </a:r>
        </a:p>
      </dsp:txBody>
      <dsp:txXfrm>
        <a:off x="87100" y="115960"/>
        <a:ext cx="6630410" cy="1610050"/>
      </dsp:txXfrm>
    </dsp:sp>
    <dsp:sp modelId="{6783CD85-779F-47FF-8A8F-AB5E127094BE}">
      <dsp:nvSpPr>
        <dsp:cNvPr id="0" name=""/>
        <dsp:cNvSpPr/>
      </dsp:nvSpPr>
      <dsp:spPr>
        <a:xfrm>
          <a:off x="0" y="1885111"/>
          <a:ext cx="6804610" cy="17842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Circa 1983 - Tank 0: 10,000 Gallon Concrete Tank.  </a:t>
          </a:r>
          <a:r>
            <a:rPr lang="en-US" sz="2500" kern="1200" dirty="0"/>
            <a:t>R</a:t>
          </a:r>
          <a:r>
            <a:rPr lang="en-US" sz="2500" i="0" kern="1200" dirty="0"/>
            <a:t>e</a:t>
          </a:r>
          <a:r>
            <a:rPr lang="en-US" sz="2500" b="0" i="0" kern="1200" dirty="0"/>
            <a:t>place 10,000-gallon ferro cement tank has numerous cracks and the roof has limited strength.</a:t>
          </a:r>
          <a:endParaRPr lang="en-US" sz="2500" kern="1200" dirty="0"/>
        </a:p>
      </dsp:txBody>
      <dsp:txXfrm>
        <a:off x="87100" y="1972211"/>
        <a:ext cx="6630410" cy="1610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6A598-00A8-41EB-9612-4E2905D87483}">
      <dsp:nvSpPr>
        <dsp:cNvPr id="0" name=""/>
        <dsp:cNvSpPr/>
      </dsp:nvSpPr>
      <dsp:spPr>
        <a:xfrm>
          <a:off x="0" y="1648"/>
          <a:ext cx="53145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0837E2A-CF0B-4D87-9BDA-B8F39AF1B8A8}">
      <dsp:nvSpPr>
        <dsp:cNvPr id="0" name=""/>
        <dsp:cNvSpPr/>
      </dsp:nvSpPr>
      <dsp:spPr>
        <a:xfrm>
          <a:off x="0" y="1648"/>
          <a:ext cx="5314543" cy="112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Circa 1989 - 6" asbestos pipeline in Unit 9: </a:t>
          </a:r>
          <a:r>
            <a:rPr lang="en-US" sz="2200" kern="1200" dirty="0"/>
            <a:t>1,165 linear feet (Alta Mesa to Pump Station B) and 600 linear feet (along Sea Cypress).</a:t>
          </a:r>
        </a:p>
      </dsp:txBody>
      <dsp:txXfrm>
        <a:off x="0" y="1648"/>
        <a:ext cx="5314543" cy="1124207"/>
      </dsp:txXfrm>
    </dsp:sp>
    <dsp:sp modelId="{1CD3DB29-6EF2-495A-803A-2AA2E8FE3D66}">
      <dsp:nvSpPr>
        <dsp:cNvPr id="0" name=""/>
        <dsp:cNvSpPr/>
      </dsp:nvSpPr>
      <dsp:spPr>
        <a:xfrm>
          <a:off x="0" y="1125856"/>
          <a:ext cx="53145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BF57E5B-7F67-43EF-B585-DB1563A816F3}">
      <dsp:nvSpPr>
        <dsp:cNvPr id="0" name=""/>
        <dsp:cNvSpPr/>
      </dsp:nvSpPr>
      <dsp:spPr>
        <a:xfrm>
          <a:off x="0" y="1125856"/>
          <a:ext cx="5314543" cy="112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New Well: </a:t>
          </a:r>
          <a:r>
            <a:rPr lang="en-US" sz="2200" kern="1200" dirty="0"/>
            <a:t>Wellhead, electrical, controls and pipeline to expand system capacity in support full build-out.</a:t>
          </a:r>
        </a:p>
      </dsp:txBody>
      <dsp:txXfrm>
        <a:off x="0" y="1125856"/>
        <a:ext cx="5314543" cy="1124207"/>
      </dsp:txXfrm>
    </dsp:sp>
    <dsp:sp modelId="{E127E155-3920-451C-984D-93E483E05366}">
      <dsp:nvSpPr>
        <dsp:cNvPr id="0" name=""/>
        <dsp:cNvSpPr/>
      </dsp:nvSpPr>
      <dsp:spPr>
        <a:xfrm>
          <a:off x="0" y="2250063"/>
          <a:ext cx="53145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CED8BE8-4595-45F3-84A7-9BD4E4FCB740}">
      <dsp:nvSpPr>
        <dsp:cNvPr id="0" name=""/>
        <dsp:cNvSpPr/>
      </dsp:nvSpPr>
      <dsp:spPr>
        <a:xfrm>
          <a:off x="0" y="2250063"/>
          <a:ext cx="5314543" cy="112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New Tank: </a:t>
          </a:r>
          <a:r>
            <a:rPr lang="en-US" sz="2200" kern="1200" dirty="0"/>
            <a:t>Bolted steel tank to expand system capacity in support of full build-out.</a:t>
          </a:r>
        </a:p>
      </dsp:txBody>
      <dsp:txXfrm>
        <a:off x="0" y="2250063"/>
        <a:ext cx="5314543" cy="11242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150C3-F5EA-4C6D-B5A6-D9C6526B3F17}">
      <dsp:nvSpPr>
        <dsp:cNvPr id="0" name=""/>
        <dsp:cNvSpPr/>
      </dsp:nvSpPr>
      <dsp:spPr>
        <a:xfrm>
          <a:off x="0" y="3542"/>
          <a:ext cx="8269211" cy="6634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09CAE-6D32-4961-864C-3F43DF252D5C}">
      <dsp:nvSpPr>
        <dsp:cNvPr id="0" name=""/>
        <dsp:cNvSpPr/>
      </dsp:nvSpPr>
      <dsp:spPr>
        <a:xfrm>
          <a:off x="200699" y="152822"/>
          <a:ext cx="365264" cy="3649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6481B9-94CA-4223-B440-BE78241E8A6E}">
      <dsp:nvSpPr>
        <dsp:cNvPr id="0" name=""/>
        <dsp:cNvSpPr/>
      </dsp:nvSpPr>
      <dsp:spPr>
        <a:xfrm>
          <a:off x="766663" y="3542"/>
          <a:ext cx="7467911" cy="72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0" tIns="76800" rIns="76800" bIns="76800" numCol="1" spcCol="1270" anchor="ctr" anchorCtr="0">
          <a:noAutofit/>
        </a:bodyPr>
        <a:lstStyle/>
        <a:p>
          <a:pPr marL="0" lvl="0" indent="0" algn="l" defTabSz="755650">
            <a:lnSpc>
              <a:spcPct val="100000"/>
            </a:lnSpc>
            <a:spcBef>
              <a:spcPct val="0"/>
            </a:spcBef>
            <a:spcAft>
              <a:spcPct val="35000"/>
            </a:spcAft>
            <a:buNone/>
          </a:pPr>
          <a:r>
            <a:rPr lang="en-US" sz="1700" kern="1200" dirty="0"/>
            <a:t>Request for Proposals: Engineering Study</a:t>
          </a:r>
        </a:p>
        <a:p>
          <a:pPr marL="0" lvl="0" indent="0" algn="l" defTabSz="755650">
            <a:lnSpc>
              <a:spcPct val="100000"/>
            </a:lnSpc>
            <a:spcBef>
              <a:spcPct val="0"/>
            </a:spcBef>
            <a:spcAft>
              <a:spcPct val="35000"/>
            </a:spcAft>
            <a:buNone/>
          </a:pPr>
          <a:r>
            <a:rPr lang="en-US" sz="1700" kern="1200" dirty="0"/>
            <a:t>September 26, 2022</a:t>
          </a:r>
        </a:p>
      </dsp:txBody>
      <dsp:txXfrm>
        <a:off x="766663" y="3542"/>
        <a:ext cx="7467911" cy="725669"/>
      </dsp:txXfrm>
    </dsp:sp>
    <dsp:sp modelId="{575859E9-56D9-4FEB-A79C-C28567D526E1}">
      <dsp:nvSpPr>
        <dsp:cNvPr id="0" name=""/>
        <dsp:cNvSpPr/>
      </dsp:nvSpPr>
      <dsp:spPr>
        <a:xfrm>
          <a:off x="0" y="910629"/>
          <a:ext cx="8269211" cy="6634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EA4FD3-4447-4E73-B896-2EC5AF4A863B}">
      <dsp:nvSpPr>
        <dsp:cNvPr id="0" name=""/>
        <dsp:cNvSpPr/>
      </dsp:nvSpPr>
      <dsp:spPr>
        <a:xfrm>
          <a:off x="200699" y="1059909"/>
          <a:ext cx="365264" cy="3649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5BDB0-A8C1-4980-AA7E-5B6DE9A700C1}">
      <dsp:nvSpPr>
        <dsp:cNvPr id="0" name=""/>
        <dsp:cNvSpPr/>
      </dsp:nvSpPr>
      <dsp:spPr>
        <a:xfrm>
          <a:off x="766663" y="910629"/>
          <a:ext cx="7467911" cy="72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0" tIns="76800" rIns="76800" bIns="76800" numCol="1" spcCol="1270" anchor="ctr" anchorCtr="0">
          <a:noAutofit/>
        </a:bodyPr>
        <a:lstStyle/>
        <a:p>
          <a:pPr marL="0" lvl="0" indent="0" algn="l" defTabSz="755650">
            <a:lnSpc>
              <a:spcPct val="100000"/>
            </a:lnSpc>
            <a:spcBef>
              <a:spcPct val="0"/>
            </a:spcBef>
            <a:spcAft>
              <a:spcPct val="35000"/>
            </a:spcAft>
            <a:buNone/>
          </a:pPr>
          <a:r>
            <a:rPr lang="en-US" sz="1700" kern="1200" dirty="0"/>
            <a:t>Award Contract for Engineering Study</a:t>
          </a:r>
        </a:p>
        <a:p>
          <a:pPr marL="0" lvl="0" indent="0" algn="l" defTabSz="755650">
            <a:lnSpc>
              <a:spcPct val="100000"/>
            </a:lnSpc>
            <a:spcBef>
              <a:spcPct val="0"/>
            </a:spcBef>
            <a:spcAft>
              <a:spcPct val="35000"/>
            </a:spcAft>
            <a:buNone/>
          </a:pPr>
          <a:r>
            <a:rPr lang="en-US" sz="1700" kern="1200" dirty="0"/>
            <a:t>November 12, 2022</a:t>
          </a:r>
        </a:p>
      </dsp:txBody>
      <dsp:txXfrm>
        <a:off x="766663" y="910629"/>
        <a:ext cx="7467911" cy="725669"/>
      </dsp:txXfrm>
    </dsp:sp>
    <dsp:sp modelId="{F6D0BDA0-A3CA-47B6-BD18-D27C19247F0E}">
      <dsp:nvSpPr>
        <dsp:cNvPr id="0" name=""/>
        <dsp:cNvSpPr/>
      </dsp:nvSpPr>
      <dsp:spPr>
        <a:xfrm>
          <a:off x="0" y="1817715"/>
          <a:ext cx="8269211" cy="6634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898AA-BB29-4E33-A70F-E4180A0C241E}">
      <dsp:nvSpPr>
        <dsp:cNvPr id="0" name=""/>
        <dsp:cNvSpPr/>
      </dsp:nvSpPr>
      <dsp:spPr>
        <a:xfrm>
          <a:off x="200699" y="1966996"/>
          <a:ext cx="365264" cy="3649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51DE43-23E3-4F03-84B5-EAC3AB107C61}">
      <dsp:nvSpPr>
        <dsp:cNvPr id="0" name=""/>
        <dsp:cNvSpPr/>
      </dsp:nvSpPr>
      <dsp:spPr>
        <a:xfrm>
          <a:off x="766663" y="1817715"/>
          <a:ext cx="7467911" cy="72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0" tIns="76800" rIns="76800" bIns="76800" numCol="1" spcCol="1270" anchor="ctr" anchorCtr="0">
          <a:noAutofit/>
        </a:bodyPr>
        <a:lstStyle/>
        <a:p>
          <a:pPr marL="0" lvl="0" indent="0" algn="l" defTabSz="755650">
            <a:lnSpc>
              <a:spcPct val="100000"/>
            </a:lnSpc>
            <a:spcBef>
              <a:spcPct val="0"/>
            </a:spcBef>
            <a:spcAft>
              <a:spcPct val="35000"/>
            </a:spcAft>
            <a:buNone/>
          </a:pPr>
          <a:r>
            <a:rPr lang="en-US" sz="1700" kern="1200" dirty="0"/>
            <a:t>Second Interactive Workshop</a:t>
          </a:r>
        </a:p>
        <a:p>
          <a:pPr marL="0" lvl="0" indent="0" algn="l" defTabSz="755650">
            <a:lnSpc>
              <a:spcPct val="100000"/>
            </a:lnSpc>
            <a:spcBef>
              <a:spcPct val="0"/>
            </a:spcBef>
            <a:spcAft>
              <a:spcPct val="35000"/>
            </a:spcAft>
            <a:buNone/>
          </a:pPr>
          <a:r>
            <a:rPr lang="en-US" sz="1700" kern="1200" dirty="0"/>
            <a:t>April 15, 2023</a:t>
          </a:r>
        </a:p>
      </dsp:txBody>
      <dsp:txXfrm>
        <a:off x="766663" y="1817715"/>
        <a:ext cx="7467911" cy="725669"/>
      </dsp:txXfrm>
    </dsp:sp>
    <dsp:sp modelId="{B3D3C564-2BF8-4520-AF88-2BBEABE43F86}">
      <dsp:nvSpPr>
        <dsp:cNvPr id="0" name=""/>
        <dsp:cNvSpPr/>
      </dsp:nvSpPr>
      <dsp:spPr>
        <a:xfrm>
          <a:off x="0" y="2724802"/>
          <a:ext cx="8269211" cy="6634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0D096E-0F8D-4049-B9A4-8B1286379947}">
      <dsp:nvSpPr>
        <dsp:cNvPr id="0" name=""/>
        <dsp:cNvSpPr/>
      </dsp:nvSpPr>
      <dsp:spPr>
        <a:xfrm>
          <a:off x="200699" y="2874083"/>
          <a:ext cx="365264" cy="3649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D2D417-0531-4A90-B15E-A21BE9BC5E54}">
      <dsp:nvSpPr>
        <dsp:cNvPr id="0" name=""/>
        <dsp:cNvSpPr/>
      </dsp:nvSpPr>
      <dsp:spPr>
        <a:xfrm>
          <a:off x="766663" y="2724802"/>
          <a:ext cx="7467911" cy="72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0" tIns="76800" rIns="76800" bIns="76800" numCol="1" spcCol="1270" anchor="ctr" anchorCtr="0">
          <a:noAutofit/>
        </a:bodyPr>
        <a:lstStyle/>
        <a:p>
          <a:pPr marL="0" lvl="0" indent="0" algn="l" defTabSz="755650">
            <a:lnSpc>
              <a:spcPct val="100000"/>
            </a:lnSpc>
            <a:spcBef>
              <a:spcPct val="0"/>
            </a:spcBef>
            <a:spcAft>
              <a:spcPct val="35000"/>
            </a:spcAft>
            <a:buNone/>
          </a:pPr>
          <a:r>
            <a:rPr lang="en-US" sz="1700" kern="1200" dirty="0"/>
            <a:t>Approve Final Engineering Report</a:t>
          </a:r>
        </a:p>
        <a:p>
          <a:pPr marL="0" lvl="0" indent="0" algn="l" defTabSz="755650">
            <a:lnSpc>
              <a:spcPct val="100000"/>
            </a:lnSpc>
            <a:spcBef>
              <a:spcPct val="0"/>
            </a:spcBef>
            <a:spcAft>
              <a:spcPct val="35000"/>
            </a:spcAft>
            <a:buNone/>
          </a:pPr>
          <a:r>
            <a:rPr lang="en-US" sz="1700" kern="1200" dirty="0"/>
            <a:t>May 13, 2023</a:t>
          </a:r>
        </a:p>
      </dsp:txBody>
      <dsp:txXfrm>
        <a:off x="766663" y="2724802"/>
        <a:ext cx="7467911" cy="725669"/>
      </dsp:txXfrm>
    </dsp:sp>
    <dsp:sp modelId="{979565E6-7077-49D1-9D9F-9E298C8DD1C1}">
      <dsp:nvSpPr>
        <dsp:cNvPr id="0" name=""/>
        <dsp:cNvSpPr/>
      </dsp:nvSpPr>
      <dsp:spPr>
        <a:xfrm>
          <a:off x="0" y="3631889"/>
          <a:ext cx="8269211" cy="6634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AD37E4-6E76-433F-A4C3-C54C8E01952F}">
      <dsp:nvSpPr>
        <dsp:cNvPr id="0" name=""/>
        <dsp:cNvSpPr/>
      </dsp:nvSpPr>
      <dsp:spPr>
        <a:xfrm>
          <a:off x="200699" y="3781170"/>
          <a:ext cx="365264" cy="3649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9036B3-D95A-4320-936D-AFB2C1ED309E}">
      <dsp:nvSpPr>
        <dsp:cNvPr id="0" name=""/>
        <dsp:cNvSpPr/>
      </dsp:nvSpPr>
      <dsp:spPr>
        <a:xfrm>
          <a:off x="766663" y="3631889"/>
          <a:ext cx="7467911" cy="72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0" tIns="76800" rIns="76800" bIns="76800" numCol="1" spcCol="1270" anchor="ctr" anchorCtr="0">
          <a:noAutofit/>
        </a:bodyPr>
        <a:lstStyle/>
        <a:p>
          <a:pPr marL="0" lvl="0" indent="0" algn="l" defTabSz="755650">
            <a:lnSpc>
              <a:spcPct val="100000"/>
            </a:lnSpc>
            <a:spcBef>
              <a:spcPct val="0"/>
            </a:spcBef>
            <a:spcAft>
              <a:spcPct val="35000"/>
            </a:spcAft>
            <a:buNone/>
          </a:pPr>
          <a:r>
            <a:rPr lang="en-US" sz="1700" kern="1200" dirty="0"/>
            <a:t>Prop 218 Ballots Mailed</a:t>
          </a:r>
        </a:p>
        <a:p>
          <a:pPr marL="0" lvl="0" indent="0" algn="l" defTabSz="755650">
            <a:lnSpc>
              <a:spcPct val="100000"/>
            </a:lnSpc>
            <a:spcBef>
              <a:spcPct val="0"/>
            </a:spcBef>
            <a:spcAft>
              <a:spcPct val="35000"/>
            </a:spcAft>
            <a:buNone/>
          </a:pPr>
          <a:r>
            <a:rPr lang="en-US" sz="1700" kern="1200" dirty="0"/>
            <a:t>May 22, 2023</a:t>
          </a:r>
        </a:p>
      </dsp:txBody>
      <dsp:txXfrm>
        <a:off x="766663" y="3631889"/>
        <a:ext cx="7467911" cy="725669"/>
      </dsp:txXfrm>
    </dsp:sp>
    <dsp:sp modelId="{C3D54131-DDB0-4473-B21D-945AAAC827F9}">
      <dsp:nvSpPr>
        <dsp:cNvPr id="0" name=""/>
        <dsp:cNvSpPr/>
      </dsp:nvSpPr>
      <dsp:spPr>
        <a:xfrm>
          <a:off x="0" y="4538976"/>
          <a:ext cx="8269211" cy="6634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B7570C-9724-463E-B5DB-09A7DF3338EE}">
      <dsp:nvSpPr>
        <dsp:cNvPr id="0" name=""/>
        <dsp:cNvSpPr/>
      </dsp:nvSpPr>
      <dsp:spPr>
        <a:xfrm>
          <a:off x="200699" y="4688256"/>
          <a:ext cx="365264" cy="36490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DFF928-D310-438A-8EB2-1883E113193B}">
      <dsp:nvSpPr>
        <dsp:cNvPr id="0" name=""/>
        <dsp:cNvSpPr/>
      </dsp:nvSpPr>
      <dsp:spPr>
        <a:xfrm>
          <a:off x="766663" y="4538976"/>
          <a:ext cx="7467911" cy="72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0" tIns="76800" rIns="76800" bIns="76800" numCol="1" spcCol="1270" anchor="ctr" anchorCtr="0">
          <a:noAutofit/>
        </a:bodyPr>
        <a:lstStyle/>
        <a:p>
          <a:pPr marL="0" lvl="0" indent="0" algn="l" defTabSz="755650">
            <a:lnSpc>
              <a:spcPct val="100000"/>
            </a:lnSpc>
            <a:spcBef>
              <a:spcPct val="0"/>
            </a:spcBef>
            <a:spcAft>
              <a:spcPct val="35000"/>
            </a:spcAft>
            <a:buNone/>
          </a:pPr>
          <a:r>
            <a:rPr lang="en-US" sz="1700" kern="1200" dirty="0"/>
            <a:t>Public Hearing</a:t>
          </a:r>
        </a:p>
        <a:p>
          <a:pPr marL="0" lvl="0" indent="0" algn="l" defTabSz="755650">
            <a:lnSpc>
              <a:spcPct val="100000"/>
            </a:lnSpc>
            <a:spcBef>
              <a:spcPct val="0"/>
            </a:spcBef>
            <a:spcAft>
              <a:spcPct val="35000"/>
            </a:spcAft>
            <a:buNone/>
          </a:pPr>
          <a:r>
            <a:rPr lang="en-US" sz="1700" kern="1200" dirty="0"/>
            <a:t>July 8, 2023</a:t>
          </a:r>
        </a:p>
      </dsp:txBody>
      <dsp:txXfrm>
        <a:off x="766663" y="4538976"/>
        <a:ext cx="7467911" cy="725669"/>
      </dsp:txXfrm>
    </dsp:sp>
    <dsp:sp modelId="{127690E1-5FC3-45C8-AA7B-42A3BDC16FC6}">
      <dsp:nvSpPr>
        <dsp:cNvPr id="0" name=""/>
        <dsp:cNvSpPr/>
      </dsp:nvSpPr>
      <dsp:spPr>
        <a:xfrm>
          <a:off x="0" y="5446063"/>
          <a:ext cx="8269211" cy="6634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7CD58-9E47-4A8B-8E7E-C8047D871342}">
      <dsp:nvSpPr>
        <dsp:cNvPr id="0" name=""/>
        <dsp:cNvSpPr/>
      </dsp:nvSpPr>
      <dsp:spPr>
        <a:xfrm>
          <a:off x="200699" y="5595343"/>
          <a:ext cx="365264" cy="36490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6127D2-AC1B-47FF-A8D2-730CB686C5B7}">
      <dsp:nvSpPr>
        <dsp:cNvPr id="0" name=""/>
        <dsp:cNvSpPr/>
      </dsp:nvSpPr>
      <dsp:spPr>
        <a:xfrm>
          <a:off x="766663" y="5446063"/>
          <a:ext cx="7467911" cy="72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00" tIns="76800" rIns="76800" bIns="76800" numCol="1" spcCol="1270" anchor="ctr" anchorCtr="0">
          <a:noAutofit/>
        </a:bodyPr>
        <a:lstStyle/>
        <a:p>
          <a:pPr marL="0" lvl="0" indent="0" algn="l" defTabSz="755650">
            <a:lnSpc>
              <a:spcPct val="100000"/>
            </a:lnSpc>
            <a:spcBef>
              <a:spcPct val="0"/>
            </a:spcBef>
            <a:spcAft>
              <a:spcPct val="35000"/>
            </a:spcAft>
            <a:buNone/>
          </a:pPr>
          <a:r>
            <a:rPr lang="en-US" sz="1700" kern="1200" dirty="0"/>
            <a:t>If Approved, the Assessment Begins</a:t>
          </a:r>
        </a:p>
        <a:p>
          <a:pPr marL="0" lvl="0" indent="0" algn="l" defTabSz="755650">
            <a:lnSpc>
              <a:spcPct val="100000"/>
            </a:lnSpc>
            <a:spcBef>
              <a:spcPct val="0"/>
            </a:spcBef>
            <a:spcAft>
              <a:spcPct val="35000"/>
            </a:spcAft>
            <a:buNone/>
          </a:pPr>
          <a:r>
            <a:rPr lang="en-US" sz="1700" kern="1200" dirty="0"/>
            <a:t>January 2024</a:t>
          </a:r>
        </a:p>
      </dsp:txBody>
      <dsp:txXfrm>
        <a:off x="766663" y="5446063"/>
        <a:ext cx="7467911" cy="7256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C223EFC-526B-4EF2-8A0A-F01C60CA2A67}" type="datetimeFigureOut">
              <a:rPr lang="en-US" smtClean="0"/>
              <a:t>5/14/2024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AF72F06-F6ED-43C1-A86D-15B5F2AFDECD}" type="slidenum">
              <a:rPr lang="en-US" smtClean="0"/>
              <a:t>‹#›</a:t>
            </a:fld>
            <a:endParaRPr lang="en-US" dirty="0"/>
          </a:p>
        </p:txBody>
      </p:sp>
    </p:spTree>
    <p:extLst>
      <p:ext uri="{BB962C8B-B14F-4D97-AF65-F5344CB8AC3E}">
        <p14:creationId xmlns:p14="http://schemas.microsoft.com/office/powerpoint/2010/main" val="123148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Ken Terry will welcome participants and explain that this is the first in a series of meetings to discuss various aspects of a Proposition 218 initiative.</a:t>
            </a:r>
          </a:p>
          <a:p>
            <a:endParaRPr lang="en-US" sz="1400" dirty="0"/>
          </a:p>
          <a:p>
            <a:r>
              <a:rPr lang="en-US" sz="1400" dirty="0"/>
              <a:t>He will explain that the workshop will cover a lot of information, but we will discuss these issues several times, so don’t worry if you don’t capture everything at this meeting – there will be plenty more opportunities in future.</a:t>
            </a:r>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a:t>
            </a:fld>
            <a:endParaRPr lang="en-US" dirty="0"/>
          </a:p>
        </p:txBody>
      </p:sp>
    </p:spTree>
    <p:extLst>
      <p:ext uri="{BB962C8B-B14F-4D97-AF65-F5344CB8AC3E}">
        <p14:creationId xmlns:p14="http://schemas.microsoft.com/office/powerpoint/2010/main" val="3984308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Matt</a:t>
            </a:r>
          </a:p>
        </p:txBody>
      </p:sp>
      <p:sp>
        <p:nvSpPr>
          <p:cNvPr id="4" name="Slide Number Placeholder 3"/>
          <p:cNvSpPr>
            <a:spLocks noGrp="1"/>
          </p:cNvSpPr>
          <p:nvPr>
            <p:ph type="sldNum" sz="quarter" idx="5"/>
          </p:nvPr>
        </p:nvSpPr>
        <p:spPr/>
        <p:txBody>
          <a:bodyPr/>
          <a:lstStyle/>
          <a:p>
            <a:fld id="{DAF72F06-F6ED-43C1-A86D-15B5F2AFDECD}" type="slidenum">
              <a:rPr lang="en-US" smtClean="0"/>
              <a:t>10</a:t>
            </a:fld>
            <a:endParaRPr lang="en-US" dirty="0"/>
          </a:p>
        </p:txBody>
      </p:sp>
    </p:spTree>
    <p:extLst>
      <p:ext uri="{BB962C8B-B14F-4D97-AF65-F5344CB8AC3E}">
        <p14:creationId xmlns:p14="http://schemas.microsoft.com/office/powerpoint/2010/main" val="3020723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Brad:</a:t>
            </a:r>
          </a:p>
          <a:p>
            <a:endParaRPr lang="en-US" sz="1400" dirty="0"/>
          </a:p>
          <a:p>
            <a:r>
              <a:rPr lang="en-US" sz="1400" dirty="0"/>
              <a:t>As Matt explained, the District will need to take several steps before we’re ready to ask the community to vote on a Proposition 218 initiative:</a:t>
            </a:r>
          </a:p>
          <a:p>
            <a:pPr marL="174708" indent="-174708">
              <a:buFont typeface="Arial" panose="020B0604020202020204" pitchFamily="34" charset="0"/>
              <a:buChar char="•"/>
            </a:pPr>
            <a:r>
              <a:rPr lang="en-US" sz="1400" dirty="0"/>
              <a:t> In the coming months, we will solicit bids from engineering firms to complete an engineering study for special benefit assessments.</a:t>
            </a:r>
          </a:p>
          <a:p>
            <a:pPr marL="174708" indent="-174708">
              <a:buFont typeface="Arial" panose="020B0604020202020204" pitchFamily="34" charset="0"/>
              <a:buChar char="•"/>
            </a:pPr>
            <a:r>
              <a:rPr lang="en-US" sz="1400" dirty="0"/>
              <a:t>The selected engineer will:</a:t>
            </a:r>
          </a:p>
          <a:p>
            <a:pPr marL="640594" lvl="1" indent="-174708">
              <a:buFont typeface="Arial" panose="020B0604020202020204" pitchFamily="34" charset="0"/>
              <a:buChar char="•"/>
            </a:pPr>
            <a:r>
              <a:rPr lang="en-US" sz="1400" dirty="0"/>
              <a:t>Research parcel attributes, parcel ownership information, and determine the special benefits conferred to each parcel.</a:t>
            </a:r>
          </a:p>
          <a:p>
            <a:pPr marL="640594" lvl="1" indent="-174708">
              <a:buFont typeface="Arial" panose="020B0604020202020204" pitchFamily="34" charset="0"/>
              <a:buChar char="•"/>
            </a:pPr>
            <a:r>
              <a:rPr lang="en-US" sz="1400" dirty="0"/>
              <a:t>Analyze the District’s facilities, and make recommendations for prioritizing maintenance projects, as well as capital improvement projects.</a:t>
            </a:r>
          </a:p>
          <a:p>
            <a:pPr marL="640594" lvl="1" indent="-174708">
              <a:buFont typeface="Arial" panose="020B0604020202020204" pitchFamily="34" charset="0"/>
              <a:buChar char="•"/>
            </a:pPr>
            <a:r>
              <a:rPr lang="en-US" sz="1400" dirty="0"/>
              <a:t>Review cost estimates and calculate the amount of revenue necessary on an annual basis.</a:t>
            </a:r>
          </a:p>
          <a:p>
            <a:pPr marL="640594" lvl="1" indent="-174708">
              <a:buFont typeface="Arial" panose="020B0604020202020204" pitchFamily="34" charset="0"/>
              <a:buChar char="•"/>
            </a:pPr>
            <a:r>
              <a:rPr lang="en-US" sz="1400" dirty="0"/>
              <a:t>Conduct a proportional analysis and make recommendations for apportioning annual assessments among parcels. </a:t>
            </a:r>
          </a:p>
        </p:txBody>
      </p:sp>
      <p:sp>
        <p:nvSpPr>
          <p:cNvPr id="4" name="Slide Number Placeholder 3"/>
          <p:cNvSpPr>
            <a:spLocks noGrp="1"/>
          </p:cNvSpPr>
          <p:nvPr>
            <p:ph type="sldNum" sz="quarter" idx="5"/>
          </p:nvPr>
        </p:nvSpPr>
        <p:spPr/>
        <p:txBody>
          <a:bodyPr/>
          <a:lstStyle/>
          <a:p>
            <a:fld id="{DAF72F06-F6ED-43C1-A86D-15B5F2AFDECD}" type="slidenum">
              <a:rPr lang="en-US" smtClean="0"/>
              <a:t>11</a:t>
            </a:fld>
            <a:endParaRPr lang="en-US" dirty="0"/>
          </a:p>
        </p:txBody>
      </p:sp>
    </p:spTree>
    <p:extLst>
      <p:ext uri="{BB962C8B-B14F-4D97-AF65-F5344CB8AC3E}">
        <p14:creationId xmlns:p14="http://schemas.microsoft.com/office/powerpoint/2010/main" val="2564155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1722" y="4382589"/>
            <a:ext cx="6220340" cy="4819740"/>
          </a:xfrm>
        </p:spPr>
        <p:txBody>
          <a:bodyPr/>
          <a:lstStyle/>
          <a:p>
            <a:r>
              <a:rPr lang="en-US" sz="1400" dirty="0"/>
              <a:t>Brad:</a:t>
            </a:r>
          </a:p>
          <a:p>
            <a:endParaRPr lang="en-US" sz="1400" dirty="0"/>
          </a:p>
          <a:p>
            <a:r>
              <a:rPr lang="en-US" sz="1400" dirty="0"/>
              <a:t>The Proposition 218 committee reviewed the engineering reports prepared for other Special Districts in California and identified the types of special benefits that an engineer might identify when studying the Irish Beach Water District.</a:t>
            </a:r>
          </a:p>
          <a:p>
            <a:endParaRPr lang="en-US" sz="1400" dirty="0"/>
          </a:p>
          <a:p>
            <a:r>
              <a:rPr lang="en-US" sz="1400" dirty="0"/>
              <a:t>The fact that the District was formed, has the operational facilities and staff to deliver quality water supplies to parcels within the District boundaries is a benefit that is not available to properties not included in the IBWD.  </a:t>
            </a:r>
          </a:p>
          <a:p>
            <a:endParaRPr lang="en-US" sz="1400" dirty="0"/>
          </a:p>
          <a:p>
            <a:r>
              <a:rPr lang="en-US" sz="1400" dirty="0"/>
              <a:t>The current drought has made it abundantly clear that safe and reliable water supplies are incredibly important.  Without water, parcels in Irish Beach would have limited value.  Our coastal neighbors to the North have provided a dramatic example of the importance of preserving entitlement to surface and ground water supplies and investing in the infrastructure to maintain a reliable system.</a:t>
            </a:r>
          </a:p>
          <a:p>
            <a:endParaRPr lang="en-US" sz="1400" dirty="0"/>
          </a:p>
          <a:p>
            <a:r>
              <a:rPr lang="en-US" sz="1400" dirty="0"/>
              <a:t>Finally, properties in Irish Beach benefit from the fire protection systems incorporated into the water system.  The fact that Irish Beach has hydrants, as well as distribution systems to move water from one part of the District to another in case of emergency, provides a greater level of protection, which is reflected in our ISO rating.    </a:t>
            </a:r>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12</a:t>
            </a:fld>
            <a:endParaRPr lang="en-US" dirty="0"/>
          </a:p>
        </p:txBody>
      </p:sp>
    </p:spTree>
    <p:extLst>
      <p:ext uri="{BB962C8B-B14F-4D97-AF65-F5344CB8AC3E}">
        <p14:creationId xmlns:p14="http://schemas.microsoft.com/office/powerpoint/2010/main" val="4220522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Charlie:</a:t>
            </a:r>
          </a:p>
          <a:p>
            <a:endParaRPr lang="en-US" sz="1400" dirty="0"/>
          </a:p>
          <a:p>
            <a:r>
              <a:rPr lang="en-US" sz="1400" dirty="0"/>
              <a:t>Will describe the projects that District staff have identified as critical to maintaining the reliability of the water system.</a:t>
            </a:r>
          </a:p>
          <a:p>
            <a:endParaRPr lang="en-US" sz="1400" dirty="0"/>
          </a:p>
          <a:p>
            <a:r>
              <a:rPr lang="en-US" sz="1400" dirty="0"/>
              <a:t>He will explain the signs of wear and end of useful life exhibited by various facilities and provided images to illustrate the rationale for including each project in the maintenance and capital improvement plan.</a:t>
            </a:r>
          </a:p>
          <a:p>
            <a:endParaRPr lang="en-US" sz="1400" dirty="0"/>
          </a:p>
          <a:p>
            <a:r>
              <a:rPr lang="en-US" sz="1400" dirty="0"/>
              <a:t>Moreover, he will describe the projects that will be necessary to support expansion of the system to accommodate increased development and additional connections to the water system. </a:t>
            </a:r>
          </a:p>
          <a:p>
            <a:endParaRPr lang="en-US" sz="1400" dirty="0"/>
          </a:p>
          <a:p>
            <a:r>
              <a:rPr lang="en-US" sz="1400" dirty="0"/>
              <a:t>Finally, he will explain that this is the first draft of the preliminary project list, which will be refined as we work with the engineer.</a:t>
            </a:r>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13</a:t>
            </a:fld>
            <a:endParaRPr lang="en-US" dirty="0"/>
          </a:p>
        </p:txBody>
      </p:sp>
    </p:spTree>
    <p:extLst>
      <p:ext uri="{BB962C8B-B14F-4D97-AF65-F5344CB8AC3E}">
        <p14:creationId xmlns:p14="http://schemas.microsoft.com/office/powerpoint/2010/main" val="176735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Charlie:</a:t>
            </a:r>
          </a:p>
          <a:p>
            <a:endParaRPr lang="en-US" sz="1400" dirty="0"/>
          </a:p>
          <a:p>
            <a:r>
              <a:rPr lang="en-US" sz="1400" dirty="0"/>
              <a:t>Will describe the projects that District staff have identified as most critical, which will be  completed in the short term if the Proposition 218 initiative is approved.</a:t>
            </a:r>
          </a:p>
          <a:p>
            <a:endParaRPr lang="en-US" sz="1400" dirty="0"/>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14</a:t>
            </a:fld>
            <a:endParaRPr lang="en-US" dirty="0"/>
          </a:p>
        </p:txBody>
      </p:sp>
    </p:spTree>
    <p:extLst>
      <p:ext uri="{BB962C8B-B14F-4D97-AF65-F5344CB8AC3E}">
        <p14:creationId xmlns:p14="http://schemas.microsoft.com/office/powerpoint/2010/main" val="2972400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Charlie:</a:t>
            </a:r>
          </a:p>
          <a:p>
            <a:endParaRPr lang="en-US" sz="1400" dirty="0"/>
          </a:p>
          <a:p>
            <a:r>
              <a:rPr lang="en-US" sz="1400" dirty="0"/>
              <a:t>Will describe the projects that District staff have identified as important, but lower priority than the short-term projects.  These will be  completed in the mid-term if the Proposition 218 initiative is approved.</a:t>
            </a:r>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15</a:t>
            </a:fld>
            <a:endParaRPr lang="en-US" dirty="0"/>
          </a:p>
        </p:txBody>
      </p:sp>
    </p:spTree>
    <p:extLst>
      <p:ext uri="{BB962C8B-B14F-4D97-AF65-F5344CB8AC3E}">
        <p14:creationId xmlns:p14="http://schemas.microsoft.com/office/powerpoint/2010/main" val="7182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Charlie:</a:t>
            </a:r>
          </a:p>
          <a:p>
            <a:endParaRPr lang="en-US" sz="1400" dirty="0"/>
          </a:p>
          <a:p>
            <a:r>
              <a:rPr lang="en-US" sz="1400" dirty="0"/>
              <a:t>Will describe the projects that District staff have identified as important, but lower priority than the short-term projects.  These will be  completed in the mid-term if the Proposition 218 initiative is approved.</a:t>
            </a:r>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16</a:t>
            </a:fld>
            <a:endParaRPr lang="en-US" dirty="0"/>
          </a:p>
        </p:txBody>
      </p:sp>
    </p:spTree>
    <p:extLst>
      <p:ext uri="{BB962C8B-B14F-4D97-AF65-F5344CB8AC3E}">
        <p14:creationId xmlns:p14="http://schemas.microsoft.com/office/powerpoint/2010/main" val="423803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Charlie:</a:t>
            </a:r>
          </a:p>
          <a:p>
            <a:endParaRPr lang="en-US" sz="1400" dirty="0"/>
          </a:p>
          <a:p>
            <a:r>
              <a:rPr lang="en-US" sz="1400" dirty="0"/>
              <a:t>Will describe the projects that District staff have identified as important, but lower priority than the short-term projects.  These will be  completed in the mid-term if the Proposition 218 initiative is approved.</a:t>
            </a:r>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17</a:t>
            </a:fld>
            <a:endParaRPr lang="en-US" dirty="0"/>
          </a:p>
        </p:txBody>
      </p:sp>
    </p:spTree>
    <p:extLst>
      <p:ext uri="{BB962C8B-B14F-4D97-AF65-F5344CB8AC3E}">
        <p14:creationId xmlns:p14="http://schemas.microsoft.com/office/powerpoint/2010/main" val="3172818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Charlie:</a:t>
            </a:r>
          </a:p>
          <a:p>
            <a:endParaRPr lang="en-US" sz="1400" dirty="0"/>
          </a:p>
          <a:p>
            <a:r>
              <a:rPr lang="en-US" sz="1400" dirty="0"/>
              <a:t>Will describe the projects that District staff have identified as necessary in the long term, including those that will be necessary to support expansion of the system to accommodate increased development and additional connections to the water system. </a:t>
            </a:r>
          </a:p>
          <a:p>
            <a:endParaRPr lang="en-US" sz="1400" dirty="0"/>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18</a:t>
            </a:fld>
            <a:endParaRPr lang="en-US" dirty="0"/>
          </a:p>
        </p:txBody>
      </p:sp>
    </p:spTree>
    <p:extLst>
      <p:ext uri="{BB962C8B-B14F-4D97-AF65-F5344CB8AC3E}">
        <p14:creationId xmlns:p14="http://schemas.microsoft.com/office/powerpoint/2010/main" val="3035103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171450"/>
            <a:ext cx="5575300" cy="3136900"/>
          </a:xfrm>
        </p:spPr>
      </p:sp>
      <p:sp>
        <p:nvSpPr>
          <p:cNvPr id="3" name="Notes Placeholder 2"/>
          <p:cNvSpPr>
            <a:spLocks noGrp="1"/>
          </p:cNvSpPr>
          <p:nvPr>
            <p:ph type="body" idx="1"/>
          </p:nvPr>
        </p:nvSpPr>
        <p:spPr>
          <a:xfrm>
            <a:off x="182880" y="3710940"/>
            <a:ext cx="6614160" cy="5491389"/>
          </a:xfrm>
        </p:spPr>
        <p:txBody>
          <a:bodyPr/>
          <a:lstStyle/>
          <a:p>
            <a:r>
              <a:rPr lang="en-US" sz="1400" dirty="0">
                <a:solidFill>
                  <a:srgbClr val="000000"/>
                </a:solidFill>
                <a:cs typeface="Arial" panose="020B0604020202020204" pitchFamily="34" charset="0"/>
              </a:rPr>
              <a:t>Judy:</a:t>
            </a:r>
          </a:p>
          <a:p>
            <a:endParaRPr lang="en-US" sz="800" dirty="0">
              <a:solidFill>
                <a:srgbClr val="000000"/>
              </a:solidFill>
              <a:cs typeface="Arial" panose="020B0604020202020204" pitchFamily="34" charset="0"/>
            </a:endParaRPr>
          </a:p>
          <a:p>
            <a:r>
              <a:rPr lang="en-US" sz="1400" dirty="0"/>
              <a:t>As Matt and Brad explained, one of the steps that the engineer will take is to review cost estimates for the proposed projects and calculate the amount of annual revenue needed to complete the planned projects.  </a:t>
            </a:r>
          </a:p>
          <a:p>
            <a:endParaRPr lang="en-US" sz="800" dirty="0"/>
          </a:p>
          <a:p>
            <a:r>
              <a:rPr lang="en-US" sz="1400" dirty="0">
                <a:solidFill>
                  <a:srgbClr val="000000"/>
                </a:solidFill>
                <a:cs typeface="Arial" panose="020B0604020202020204" pitchFamily="34" charset="0"/>
              </a:rPr>
              <a:t>Next, the engineer will consider options for apportioning annual assessments among parcels. There are numerous options for the engineer to consider, and we don’t know which will be recommended, but I’m going to mention 3:</a:t>
            </a:r>
          </a:p>
          <a:p>
            <a:endParaRPr lang="en-US" sz="800" dirty="0">
              <a:solidFill>
                <a:srgbClr val="000000"/>
              </a:solidFill>
              <a:cs typeface="Arial" panose="020B0604020202020204" pitchFamily="34" charset="0"/>
            </a:endParaRPr>
          </a:p>
          <a:p>
            <a:r>
              <a:rPr lang="en-US" sz="1400" dirty="0">
                <a:solidFill>
                  <a:srgbClr val="000000"/>
                </a:solidFill>
                <a:cs typeface="Arial" panose="020B0604020202020204" pitchFamily="34" charset="0"/>
              </a:rPr>
              <a:t>A flat rate assessment might be applied if the engineer determines that all parcels share equally in the special benefits conferred by the proposed projects, in which case the annual revenue need is divided by the total number of parcels, so that each parcel pays the same assessment amount.</a:t>
            </a:r>
          </a:p>
          <a:p>
            <a:endParaRPr lang="en-US" sz="800" dirty="0">
              <a:solidFill>
                <a:srgbClr val="000000"/>
              </a:solidFill>
              <a:cs typeface="Arial" panose="020B0604020202020204" pitchFamily="34" charset="0"/>
            </a:endParaRPr>
          </a:p>
          <a:p>
            <a:r>
              <a:rPr lang="en-US" sz="1400" dirty="0">
                <a:solidFill>
                  <a:srgbClr val="000000"/>
                </a:solidFill>
                <a:cs typeface="Arial" panose="020B0604020202020204" pitchFamily="34" charset="0"/>
              </a:rPr>
              <a:t>Another option is to apportion costs based on assessed value.  This method first determines the total assessed value of all parcels (both developed and undeveloped) and establishes an assessment rate for each parcel based on the ratio of individual parcel assessed value to total assessed value of all parcels.  Using this method, parcels with higher assessed value, pay a larger assessment.</a:t>
            </a:r>
          </a:p>
          <a:p>
            <a:r>
              <a:rPr lang="en-US" sz="800" dirty="0">
                <a:solidFill>
                  <a:srgbClr val="000000"/>
                </a:solidFill>
                <a:cs typeface="Arial" panose="020B0604020202020204" pitchFamily="34" charset="0"/>
              </a:rPr>
              <a:t> </a:t>
            </a:r>
          </a:p>
          <a:p>
            <a:r>
              <a:rPr lang="en-US" sz="1400" dirty="0">
                <a:solidFill>
                  <a:srgbClr val="000000"/>
                </a:solidFill>
                <a:cs typeface="Arial" panose="020B0604020202020204" pitchFamily="34" charset="0"/>
              </a:rPr>
              <a:t>Finally, a Single Family Equivalent calculation is often used when both developed and undeveloped parcels derive special benefit.  The benefit to undeveloped parcels is determined to be proportional to the</a:t>
            </a:r>
            <a:r>
              <a:rPr lang="en-US" sz="1400" dirty="0">
                <a:cs typeface="Arial" panose="020B0604020202020204" pitchFamily="34" charset="0"/>
              </a:rPr>
              <a:t> </a:t>
            </a:r>
            <a:r>
              <a:rPr lang="en-US" sz="1400" dirty="0">
                <a:solidFill>
                  <a:srgbClr val="000000"/>
                </a:solidFill>
                <a:cs typeface="Arial" panose="020B0604020202020204" pitchFamily="34" charset="0"/>
              </a:rPr>
              <a:t>corresponding benefits for similar developed parcels, but at a lower rate </a:t>
            </a:r>
            <a:r>
              <a:rPr lang="en-US" sz="1400" dirty="0">
                <a:cs typeface="Arial" panose="020B0604020202020204" pitchFamily="34" charset="0"/>
              </a:rPr>
              <a:t> </a:t>
            </a:r>
            <a:r>
              <a:rPr lang="en-US" sz="1400" dirty="0">
                <a:solidFill>
                  <a:srgbClr val="000000"/>
                </a:solidFill>
                <a:cs typeface="Arial" panose="020B0604020202020204" pitchFamily="34" charset="0"/>
              </a:rPr>
              <a:t>due to the lack of improvements.  A measure of the benefits accruing</a:t>
            </a:r>
            <a:r>
              <a:rPr lang="en-US" sz="1400" dirty="0">
                <a:cs typeface="Arial" panose="020B0604020202020204" pitchFamily="34" charset="0"/>
              </a:rPr>
              <a:t> </a:t>
            </a:r>
            <a:r>
              <a:rPr lang="en-US" sz="1400" dirty="0">
                <a:solidFill>
                  <a:srgbClr val="000000"/>
                </a:solidFill>
                <a:cs typeface="Arial" panose="020B0604020202020204" pitchFamily="34" charset="0"/>
              </a:rPr>
              <a:t>to the underlying land is the average value of land in relation to improvements</a:t>
            </a:r>
            <a:r>
              <a:rPr lang="en-US" sz="1400" dirty="0">
                <a:cs typeface="Arial" panose="020B0604020202020204" pitchFamily="34" charset="0"/>
              </a:rPr>
              <a:t> </a:t>
            </a:r>
            <a:r>
              <a:rPr lang="en-US" sz="1400" dirty="0">
                <a:solidFill>
                  <a:srgbClr val="000000"/>
                </a:solidFill>
                <a:cs typeface="Arial" panose="020B0604020202020204" pitchFamily="34" charset="0"/>
              </a:rPr>
              <a:t>for developed property.  </a:t>
            </a:r>
          </a:p>
          <a:p>
            <a:endParaRPr lang="en-US" sz="800" dirty="0">
              <a:solidFill>
                <a:srgbClr val="000000"/>
              </a:solidFill>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19</a:t>
            </a:fld>
            <a:endParaRPr lang="en-US" dirty="0"/>
          </a:p>
        </p:txBody>
      </p:sp>
    </p:spTree>
    <p:extLst>
      <p:ext uri="{BB962C8B-B14F-4D97-AF65-F5344CB8AC3E}">
        <p14:creationId xmlns:p14="http://schemas.microsoft.com/office/powerpoint/2010/main" val="246581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9615" y="4473892"/>
            <a:ext cx="6081244" cy="4191137"/>
          </a:xfrm>
        </p:spPr>
        <p:txBody>
          <a:bodyPr/>
          <a:lstStyle/>
          <a:p>
            <a:r>
              <a:rPr lang="en-US" sz="1400" dirty="0"/>
              <a:t>Ken Weston will explain that the meeting is made up of 3 segments:</a:t>
            </a:r>
          </a:p>
          <a:p>
            <a:endParaRPr lang="en-US" sz="1400" dirty="0"/>
          </a:p>
          <a:p>
            <a:pPr marL="232943" indent="-232943">
              <a:buFont typeface="+mj-lt"/>
              <a:buAutoNum type="arabicPeriod"/>
            </a:pPr>
            <a:r>
              <a:rPr lang="en-US" sz="1400" dirty="0"/>
              <a:t>The District’s General Counsel, Matt Emrick, and the Proposition 218 Committee will provide an overview of the  Prop. 218 process.</a:t>
            </a:r>
          </a:p>
          <a:p>
            <a:pPr marL="232943" indent="-232943">
              <a:buFont typeface="+mj-lt"/>
              <a:buAutoNum type="arabicPeriod"/>
            </a:pPr>
            <a:endParaRPr lang="en-US" sz="1400" dirty="0"/>
          </a:p>
          <a:p>
            <a:pPr marL="232943" indent="-232943">
              <a:buFont typeface="+mj-lt"/>
              <a:buAutoNum type="arabicPeriod"/>
            </a:pPr>
            <a:r>
              <a:rPr lang="en-US" sz="1400" dirty="0"/>
              <a:t>The District’s General Manager, Charlie Acker, will share information about the water system facilities identified for maintenance and upgrade.</a:t>
            </a:r>
          </a:p>
          <a:p>
            <a:pPr marL="232943" indent="-232943">
              <a:buFont typeface="+mj-lt"/>
              <a:buAutoNum type="arabicPeriod"/>
            </a:pPr>
            <a:endParaRPr lang="en-US" sz="1400" dirty="0"/>
          </a:p>
          <a:p>
            <a:pPr marL="232943" indent="-232943">
              <a:buFont typeface="+mj-lt"/>
              <a:buAutoNum type="arabicPeriod"/>
            </a:pPr>
            <a:r>
              <a:rPr lang="en-US" sz="1400" dirty="0"/>
              <a:t>Ken will facilitate a discussion about the process and the projects among the community, the Board and District staff.</a:t>
            </a:r>
          </a:p>
          <a:p>
            <a:pPr marL="232943" indent="-232943">
              <a:buFont typeface="+mj-lt"/>
              <a:buAutoNum type="arabicPeriod"/>
            </a:pPr>
            <a:endParaRPr lang="en-US" sz="1400" dirty="0"/>
          </a:p>
          <a:p>
            <a:r>
              <a:rPr lang="en-US" sz="1400" dirty="0"/>
              <a:t>He will note that the presenters are going to try to move quickly through the first two parts of the meeting so that everyone has a basic understanding of the Proposition 218 process.  Once we complete the presentation, there will be ample time to ask questions, offer observations, and express concerns, so we ask that you try to hold your questions until we get to the discussion segment of the agenda.</a:t>
            </a:r>
          </a:p>
          <a:p>
            <a:endParaRPr lang="en-US" sz="1400" dirty="0"/>
          </a:p>
          <a:p>
            <a:r>
              <a:rPr lang="en-US" sz="1400" dirty="0"/>
              <a:t>Any questions before we get started?</a:t>
            </a:r>
          </a:p>
        </p:txBody>
      </p:sp>
      <p:sp>
        <p:nvSpPr>
          <p:cNvPr id="4" name="Slide Number Placeholder 3"/>
          <p:cNvSpPr>
            <a:spLocks noGrp="1"/>
          </p:cNvSpPr>
          <p:nvPr>
            <p:ph type="sldNum" sz="quarter" idx="5"/>
          </p:nvPr>
        </p:nvSpPr>
        <p:spPr/>
        <p:txBody>
          <a:bodyPr/>
          <a:lstStyle/>
          <a:p>
            <a:fld id="{DAF72F06-F6ED-43C1-A86D-15B5F2AFDECD}" type="slidenum">
              <a:rPr lang="en-US" smtClean="0"/>
              <a:t>2</a:t>
            </a:fld>
            <a:endParaRPr lang="en-US" dirty="0"/>
          </a:p>
        </p:txBody>
      </p:sp>
    </p:spTree>
    <p:extLst>
      <p:ext uri="{BB962C8B-B14F-4D97-AF65-F5344CB8AC3E}">
        <p14:creationId xmlns:p14="http://schemas.microsoft.com/office/powerpoint/2010/main" val="3578604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Ken Weston will explain that we have reached the point in the meeting where we would like to hear from the community.</a:t>
            </a:r>
          </a:p>
          <a:p>
            <a:endParaRPr lang="en-US" sz="1400" dirty="0"/>
          </a:p>
          <a:p>
            <a:r>
              <a:rPr lang="en-US" sz="1400" dirty="0"/>
              <a:t>The idea is to share observations, ask questions, and voice concerns in a neighborly fashion.</a:t>
            </a:r>
          </a:p>
          <a:p>
            <a:endParaRPr lang="en-US" sz="1400" dirty="0"/>
          </a:p>
          <a:p>
            <a:r>
              <a:rPr lang="en-US" sz="1400" dirty="0"/>
              <a:t>We may not be able to address all of the issues today; however, we will take note of all viewpoints, and the District will do it’s best to address the issues.</a:t>
            </a:r>
          </a:p>
          <a:p>
            <a:endParaRPr lang="en-US" sz="1400" dirty="0"/>
          </a:p>
          <a:p>
            <a:r>
              <a:rPr lang="en-US" sz="1400" dirty="0"/>
              <a:t>Who would like to start?</a:t>
            </a:r>
          </a:p>
        </p:txBody>
      </p:sp>
      <p:sp>
        <p:nvSpPr>
          <p:cNvPr id="4" name="Slide Number Placeholder 3"/>
          <p:cNvSpPr>
            <a:spLocks noGrp="1"/>
          </p:cNvSpPr>
          <p:nvPr>
            <p:ph type="sldNum" sz="quarter" idx="5"/>
          </p:nvPr>
        </p:nvSpPr>
        <p:spPr/>
        <p:txBody>
          <a:bodyPr/>
          <a:lstStyle/>
          <a:p>
            <a:fld id="{DAF72F06-F6ED-43C1-A86D-15B5F2AFDECD}" type="slidenum">
              <a:rPr lang="en-US" smtClean="0"/>
              <a:t>20</a:t>
            </a:fld>
            <a:endParaRPr lang="en-US" dirty="0"/>
          </a:p>
        </p:txBody>
      </p:sp>
    </p:spTree>
    <p:extLst>
      <p:ext uri="{BB962C8B-B14F-4D97-AF65-F5344CB8AC3E}">
        <p14:creationId xmlns:p14="http://schemas.microsoft.com/office/powerpoint/2010/main" val="2752331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Heather will summarize next steps and encourage participants to mark their calendars for the 9/17/22 Board meeting, where we will review the draft RFP.</a:t>
            </a:r>
          </a:p>
        </p:txBody>
      </p:sp>
      <p:sp>
        <p:nvSpPr>
          <p:cNvPr id="4" name="Slide Number Placeholder 3"/>
          <p:cNvSpPr>
            <a:spLocks noGrp="1"/>
          </p:cNvSpPr>
          <p:nvPr>
            <p:ph type="sldNum" sz="quarter" idx="5"/>
          </p:nvPr>
        </p:nvSpPr>
        <p:spPr/>
        <p:txBody>
          <a:bodyPr/>
          <a:lstStyle/>
          <a:p>
            <a:fld id="{DAF72F06-F6ED-43C1-A86D-15B5F2AFDECD}" type="slidenum">
              <a:rPr lang="en-US" smtClean="0"/>
              <a:t>21</a:t>
            </a:fld>
            <a:endParaRPr lang="en-US" dirty="0"/>
          </a:p>
        </p:txBody>
      </p:sp>
    </p:spTree>
    <p:extLst>
      <p:ext uri="{BB962C8B-B14F-4D97-AF65-F5344CB8AC3E}">
        <p14:creationId xmlns:p14="http://schemas.microsoft.com/office/powerpoint/2010/main" val="984011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Ken Terry will close the meeting, thank all participants, and give a special thank you to Ken Weston for facilitating the discussion.</a:t>
            </a:r>
          </a:p>
        </p:txBody>
      </p:sp>
      <p:sp>
        <p:nvSpPr>
          <p:cNvPr id="4" name="Slide Number Placeholder 3"/>
          <p:cNvSpPr>
            <a:spLocks noGrp="1"/>
          </p:cNvSpPr>
          <p:nvPr>
            <p:ph type="sldNum" sz="quarter" idx="5"/>
          </p:nvPr>
        </p:nvSpPr>
        <p:spPr/>
        <p:txBody>
          <a:bodyPr/>
          <a:lstStyle/>
          <a:p>
            <a:fld id="{DAF72F06-F6ED-43C1-A86D-15B5F2AFDECD}" type="slidenum">
              <a:rPr lang="en-US" smtClean="0"/>
              <a:t>22</a:t>
            </a:fld>
            <a:endParaRPr lang="en-US" dirty="0"/>
          </a:p>
        </p:txBody>
      </p:sp>
    </p:spTree>
    <p:extLst>
      <p:ext uri="{BB962C8B-B14F-4D97-AF65-F5344CB8AC3E}">
        <p14:creationId xmlns:p14="http://schemas.microsoft.com/office/powerpoint/2010/main" val="240406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1796" y="4473892"/>
            <a:ext cx="6242595" cy="4114211"/>
          </a:xfrm>
        </p:spPr>
        <p:txBody>
          <a:bodyPr/>
          <a:lstStyle/>
          <a:p>
            <a:r>
              <a:rPr lang="en-US" sz="1400" dirty="0"/>
              <a:t>Heather:</a:t>
            </a:r>
          </a:p>
          <a:p>
            <a:endParaRPr lang="en-US" sz="1400" dirty="0"/>
          </a:p>
          <a:p>
            <a:r>
              <a:rPr lang="en-US" sz="1400" dirty="0"/>
              <a:t>You may wonder why we are discussing a proposition 218 initiative when many of you already pay water usage charges and availability fees.</a:t>
            </a:r>
          </a:p>
          <a:p>
            <a:endParaRPr lang="en-US" sz="1400" dirty="0"/>
          </a:p>
          <a:p>
            <a:r>
              <a:rPr lang="en-US" sz="1400" dirty="0"/>
              <a:t>We’re talking about a Proposition 218 Assessment because we need a source of revenue that will allow the District to perform long overdue maintenance on some facilities, while upgrading others using modern materials, so that Irish Beach residents will continue to have access to safe, reliable water for many years to come.</a:t>
            </a:r>
          </a:p>
          <a:p>
            <a:endParaRPr lang="en-US" sz="1400" dirty="0"/>
          </a:p>
          <a:p>
            <a:r>
              <a:rPr lang="en-US" sz="1400" dirty="0"/>
              <a:t>As you can see from the list of a few examples, much of the distribution system, the pipelines that deliver water, are more than 50 years old and have long surpassed their useful life.  District staff have noted signs of potential failure and we need to act before we are faced with emergency repairs and potential reduction in water capacity.</a:t>
            </a:r>
          </a:p>
        </p:txBody>
      </p:sp>
      <p:sp>
        <p:nvSpPr>
          <p:cNvPr id="4" name="Slide Number Placeholder 3"/>
          <p:cNvSpPr>
            <a:spLocks noGrp="1"/>
          </p:cNvSpPr>
          <p:nvPr>
            <p:ph type="sldNum" sz="quarter" idx="5"/>
          </p:nvPr>
        </p:nvSpPr>
        <p:spPr/>
        <p:txBody>
          <a:bodyPr/>
          <a:lstStyle/>
          <a:p>
            <a:fld id="{DAF72F06-F6ED-43C1-A86D-15B5F2AFDECD}" type="slidenum">
              <a:rPr lang="en-US" smtClean="0"/>
              <a:t>3</a:t>
            </a:fld>
            <a:endParaRPr lang="en-US" dirty="0"/>
          </a:p>
        </p:txBody>
      </p:sp>
    </p:spTree>
    <p:extLst>
      <p:ext uri="{BB962C8B-B14F-4D97-AF65-F5344CB8AC3E}">
        <p14:creationId xmlns:p14="http://schemas.microsoft.com/office/powerpoint/2010/main" val="413517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314325"/>
            <a:ext cx="5575300" cy="3136900"/>
          </a:xfrm>
        </p:spPr>
      </p:sp>
      <p:sp>
        <p:nvSpPr>
          <p:cNvPr id="3" name="Notes Placeholder 2"/>
          <p:cNvSpPr>
            <a:spLocks noGrp="1"/>
          </p:cNvSpPr>
          <p:nvPr>
            <p:ph type="body" idx="1"/>
          </p:nvPr>
        </p:nvSpPr>
        <p:spPr>
          <a:xfrm>
            <a:off x="68580" y="3924300"/>
            <a:ext cx="6819900" cy="5242560"/>
          </a:xfrm>
        </p:spPr>
        <p:txBody>
          <a:bodyPr/>
          <a:lstStyle/>
          <a:p>
            <a:r>
              <a:rPr lang="en-US" sz="1400" dirty="0"/>
              <a:t>Heather:</a:t>
            </a:r>
          </a:p>
          <a:p>
            <a:endParaRPr lang="en-US" sz="1400" dirty="0"/>
          </a:p>
          <a:p>
            <a:r>
              <a:rPr lang="en-US" sz="1400" dirty="0"/>
              <a:t>The District last imposed assessments in 2016, which provided funds to complete critical improvements, such as the replacements of Tank 1 and Tank 3 with modern bolted steel storage facilities.</a:t>
            </a:r>
          </a:p>
          <a:p>
            <a:endParaRPr lang="en-US" sz="1400" dirty="0"/>
          </a:p>
          <a:p>
            <a:r>
              <a:rPr lang="en-US" sz="1400" dirty="0"/>
              <a:t>Moreover, in FY 2021/2022 the District raised availability fees to build a reserve to cover the cost of additional improvements, and obtained grant funding to cover much of the cost of renovating Tank 2 and Tank 5 as well as activating Well 2.</a:t>
            </a:r>
          </a:p>
          <a:p>
            <a:endParaRPr lang="en-US" sz="1400" dirty="0"/>
          </a:p>
          <a:p>
            <a:r>
              <a:rPr lang="en-US" sz="1400" dirty="0"/>
              <a:t>However, the list of deferred maintenance projects and the need for improvements to critical water system infrastructure is substantial.  We must have a source of revenue that will allow the District to implement a long-term plan to repair and upgrade facilities beyond those that have been covered by State grants.  </a:t>
            </a:r>
          </a:p>
          <a:p>
            <a:endParaRPr lang="en-US" sz="1400" dirty="0"/>
          </a:p>
          <a:p>
            <a:r>
              <a:rPr lang="en-US" sz="1400" dirty="0"/>
              <a:t>And due in part to regulatory changes, the water system must be expanded to support connections for all 459 parcels, which will require significant investment over the course of many years.</a:t>
            </a:r>
          </a:p>
          <a:p>
            <a:endParaRPr lang="en-US" sz="1400" dirty="0"/>
          </a:p>
          <a:p>
            <a:r>
              <a:rPr lang="en-US" sz="1400" dirty="0"/>
              <a:t>A prop. 218 assessment will provide the means for the District to implement a capital improvement plan to ensure the ongoing viability of our water system and spreads the costs over many years.  </a:t>
            </a:r>
          </a:p>
          <a:p>
            <a:endParaRPr lang="en-US" dirty="0"/>
          </a:p>
        </p:txBody>
      </p:sp>
      <p:sp>
        <p:nvSpPr>
          <p:cNvPr id="4" name="Slide Number Placeholder 3"/>
          <p:cNvSpPr>
            <a:spLocks noGrp="1"/>
          </p:cNvSpPr>
          <p:nvPr>
            <p:ph type="sldNum" sz="quarter" idx="5"/>
          </p:nvPr>
        </p:nvSpPr>
        <p:spPr/>
        <p:txBody>
          <a:bodyPr/>
          <a:lstStyle/>
          <a:p>
            <a:fld id="{DAF72F06-F6ED-43C1-A86D-15B5F2AFDECD}" type="slidenum">
              <a:rPr lang="en-US" smtClean="0"/>
              <a:t>4</a:t>
            </a:fld>
            <a:endParaRPr lang="en-US" dirty="0"/>
          </a:p>
        </p:txBody>
      </p:sp>
    </p:spTree>
    <p:extLst>
      <p:ext uri="{BB962C8B-B14F-4D97-AF65-F5344CB8AC3E}">
        <p14:creationId xmlns:p14="http://schemas.microsoft.com/office/powerpoint/2010/main" val="346388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Matt</a:t>
            </a:r>
          </a:p>
        </p:txBody>
      </p:sp>
      <p:sp>
        <p:nvSpPr>
          <p:cNvPr id="4" name="Slide Number Placeholder 3"/>
          <p:cNvSpPr>
            <a:spLocks noGrp="1"/>
          </p:cNvSpPr>
          <p:nvPr>
            <p:ph type="sldNum" sz="quarter" idx="5"/>
          </p:nvPr>
        </p:nvSpPr>
        <p:spPr/>
        <p:txBody>
          <a:bodyPr/>
          <a:lstStyle/>
          <a:p>
            <a:fld id="{DAF72F06-F6ED-43C1-A86D-15B5F2AFDECD}" type="slidenum">
              <a:rPr lang="en-US" smtClean="0"/>
              <a:t>5</a:t>
            </a:fld>
            <a:endParaRPr lang="en-US" dirty="0"/>
          </a:p>
        </p:txBody>
      </p:sp>
    </p:spTree>
    <p:extLst>
      <p:ext uri="{BB962C8B-B14F-4D97-AF65-F5344CB8AC3E}">
        <p14:creationId xmlns:p14="http://schemas.microsoft.com/office/powerpoint/2010/main" val="235975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Matt</a:t>
            </a:r>
          </a:p>
        </p:txBody>
      </p:sp>
      <p:sp>
        <p:nvSpPr>
          <p:cNvPr id="4" name="Slide Number Placeholder 3"/>
          <p:cNvSpPr>
            <a:spLocks noGrp="1"/>
          </p:cNvSpPr>
          <p:nvPr>
            <p:ph type="sldNum" sz="quarter" idx="5"/>
          </p:nvPr>
        </p:nvSpPr>
        <p:spPr/>
        <p:txBody>
          <a:bodyPr/>
          <a:lstStyle/>
          <a:p>
            <a:fld id="{DAF72F06-F6ED-43C1-A86D-15B5F2AFDECD}" type="slidenum">
              <a:rPr lang="en-US" smtClean="0"/>
              <a:t>6</a:t>
            </a:fld>
            <a:endParaRPr lang="en-US" dirty="0"/>
          </a:p>
        </p:txBody>
      </p:sp>
    </p:spTree>
    <p:extLst>
      <p:ext uri="{BB962C8B-B14F-4D97-AF65-F5344CB8AC3E}">
        <p14:creationId xmlns:p14="http://schemas.microsoft.com/office/powerpoint/2010/main" val="4058858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Matt</a:t>
            </a:r>
          </a:p>
        </p:txBody>
      </p:sp>
      <p:sp>
        <p:nvSpPr>
          <p:cNvPr id="4" name="Slide Number Placeholder 3"/>
          <p:cNvSpPr>
            <a:spLocks noGrp="1"/>
          </p:cNvSpPr>
          <p:nvPr>
            <p:ph type="sldNum" sz="quarter" idx="5"/>
          </p:nvPr>
        </p:nvSpPr>
        <p:spPr/>
        <p:txBody>
          <a:bodyPr/>
          <a:lstStyle/>
          <a:p>
            <a:fld id="{DAF72F06-F6ED-43C1-A86D-15B5F2AFDECD}" type="slidenum">
              <a:rPr lang="en-US" smtClean="0"/>
              <a:t>7</a:t>
            </a:fld>
            <a:endParaRPr lang="en-US" dirty="0"/>
          </a:p>
        </p:txBody>
      </p:sp>
    </p:spTree>
    <p:extLst>
      <p:ext uri="{BB962C8B-B14F-4D97-AF65-F5344CB8AC3E}">
        <p14:creationId xmlns:p14="http://schemas.microsoft.com/office/powerpoint/2010/main" val="272666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Matt</a:t>
            </a:r>
          </a:p>
        </p:txBody>
      </p:sp>
      <p:sp>
        <p:nvSpPr>
          <p:cNvPr id="4" name="Slide Number Placeholder 3"/>
          <p:cNvSpPr>
            <a:spLocks noGrp="1"/>
          </p:cNvSpPr>
          <p:nvPr>
            <p:ph type="sldNum" sz="quarter" idx="5"/>
          </p:nvPr>
        </p:nvSpPr>
        <p:spPr/>
        <p:txBody>
          <a:bodyPr/>
          <a:lstStyle/>
          <a:p>
            <a:fld id="{DAF72F06-F6ED-43C1-A86D-15B5F2AFDECD}" type="slidenum">
              <a:rPr lang="en-US" smtClean="0"/>
              <a:t>8</a:t>
            </a:fld>
            <a:endParaRPr lang="en-US" dirty="0"/>
          </a:p>
        </p:txBody>
      </p:sp>
    </p:spTree>
    <p:extLst>
      <p:ext uri="{BB962C8B-B14F-4D97-AF65-F5344CB8AC3E}">
        <p14:creationId xmlns:p14="http://schemas.microsoft.com/office/powerpoint/2010/main" val="1668001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Matt</a:t>
            </a:r>
          </a:p>
        </p:txBody>
      </p:sp>
      <p:sp>
        <p:nvSpPr>
          <p:cNvPr id="4" name="Slide Number Placeholder 3"/>
          <p:cNvSpPr>
            <a:spLocks noGrp="1"/>
          </p:cNvSpPr>
          <p:nvPr>
            <p:ph type="sldNum" sz="quarter" idx="5"/>
          </p:nvPr>
        </p:nvSpPr>
        <p:spPr/>
        <p:txBody>
          <a:bodyPr/>
          <a:lstStyle/>
          <a:p>
            <a:fld id="{DAF72F06-F6ED-43C1-A86D-15B5F2AFDECD}" type="slidenum">
              <a:rPr lang="en-US" smtClean="0"/>
              <a:t>9</a:t>
            </a:fld>
            <a:endParaRPr lang="en-US" dirty="0"/>
          </a:p>
        </p:txBody>
      </p:sp>
    </p:spTree>
    <p:extLst>
      <p:ext uri="{BB962C8B-B14F-4D97-AF65-F5344CB8AC3E}">
        <p14:creationId xmlns:p14="http://schemas.microsoft.com/office/powerpoint/2010/main" val="86242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4131820429"/>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140235639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349646283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1192D4-3DEB-49BB-8F09-91031D57C7DB}"/>
              </a:ext>
            </a:extLst>
          </p:cNvPr>
          <p:cNvSpPr>
            <a:spLocks noGrp="1"/>
          </p:cNvSpPr>
          <p:nvPr>
            <p:ph type="pic" sz="quarter" idx="14" hasCustomPrompt="1"/>
          </p:nvPr>
        </p:nvSpPr>
        <p:spPr>
          <a:xfrm>
            <a:off x="0" y="0"/>
            <a:ext cx="12196224" cy="6858000"/>
          </a:xfrm>
          <a:solidFill>
            <a:schemeClr val="accent1"/>
          </a:solidFill>
        </p:spPr>
        <p:txBody>
          <a:bodyPr tIns="1280160" anchor="ctr">
            <a:noAutofit/>
          </a:bodyPr>
          <a:lstStyle>
            <a:lvl1pPr algn="ctr">
              <a:defRPr sz="2000"/>
            </a:lvl1pPr>
          </a:lstStyle>
          <a:p>
            <a:r>
              <a:rPr lang="en-US" dirty="0"/>
              <a:t>Click to insert image here</a:t>
            </a:r>
          </a:p>
          <a:p>
            <a:endParaRPr lang="en-US" dirty="0"/>
          </a:p>
        </p:txBody>
      </p:sp>
      <p:sp>
        <p:nvSpPr>
          <p:cNvPr id="3" name="Title 2">
            <a:extLst>
              <a:ext uri="{FF2B5EF4-FFF2-40B4-BE49-F238E27FC236}">
                <a16:creationId xmlns:a16="http://schemas.microsoft.com/office/drawing/2014/main" id="{9194C4FA-8597-7449-A0F1-38E8A1C6B852}"/>
              </a:ext>
            </a:extLst>
          </p:cNvPr>
          <p:cNvSpPr>
            <a:spLocks noGrp="1"/>
          </p:cNvSpPr>
          <p:nvPr>
            <p:ph type="title" hasCustomPrompt="1"/>
          </p:nvPr>
        </p:nvSpPr>
        <p:spPr>
          <a:xfrm>
            <a:off x="-11018" y="1526016"/>
            <a:ext cx="12188952" cy="2031324"/>
          </a:xfrm>
          <a:solidFill>
            <a:schemeClr val="tx1">
              <a:lumMod val="85000"/>
              <a:lumOff val="15000"/>
              <a:alpha val="60000"/>
            </a:schemeClr>
          </a:solidFill>
        </p:spPr>
        <p:txBody>
          <a:bodyPr lIns="868680" tIns="91440">
            <a:normAutofit/>
          </a:bodyPr>
          <a:lstStyle>
            <a:lvl1pPr>
              <a:defRPr sz="4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682177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3 Content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667F-4D1E-EA4A-9BD5-F58C1A590CE7}"/>
              </a:ext>
            </a:extLst>
          </p:cNvPr>
          <p:cNvSpPr>
            <a:spLocks noGrp="1"/>
          </p:cNvSpPr>
          <p:nvPr>
            <p:ph type="title" hasCustomPrompt="1"/>
          </p:nvPr>
        </p:nvSpPr>
        <p:spPr>
          <a:xfrm>
            <a:off x="838199" y="566928"/>
            <a:ext cx="10537683" cy="862621"/>
          </a:xfrm>
        </p:spPr>
        <p:txBody>
          <a:bodyPr lIns="0" tIns="0" anchor="t">
            <a:normAutofit/>
          </a:bodyPr>
          <a:lstStyle>
            <a:lvl1pPr>
              <a:defRPr sz="2800" b="1">
                <a:solidFill>
                  <a:schemeClr val="accent5"/>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FDA66A47-2551-47FC-AF11-56C9D8900AD8}"/>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anchor="ctr">
            <a:normAutofit/>
          </a:bodyPr>
          <a:lstStyle>
            <a:lvl1pPr algn="ctr">
              <a:defRPr sz="1600"/>
            </a:lvl1pPr>
          </a:lstStyle>
          <a:p>
            <a:r>
              <a:rPr lang="en-US" dirty="0"/>
              <a:t>Click to insert image</a:t>
            </a:r>
          </a:p>
        </p:txBody>
      </p:sp>
      <p:sp>
        <p:nvSpPr>
          <p:cNvPr id="13" name="Text Placeholder 5">
            <a:extLst>
              <a:ext uri="{FF2B5EF4-FFF2-40B4-BE49-F238E27FC236}">
                <a16:creationId xmlns:a16="http://schemas.microsoft.com/office/drawing/2014/main" id="{46A8B312-3B12-4FB7-8207-99056B6249D0}"/>
              </a:ext>
            </a:extLst>
          </p:cNvPr>
          <p:cNvSpPr>
            <a:spLocks noGrp="1"/>
          </p:cNvSpPr>
          <p:nvPr>
            <p:ph type="body" sz="quarter" idx="35" hasCustomPrompt="1"/>
          </p:nvPr>
        </p:nvSpPr>
        <p:spPr>
          <a:xfrm>
            <a:off x="6107040" y="2022680"/>
            <a:ext cx="3200400" cy="1225296"/>
          </a:xfrm>
          <a:solidFill>
            <a:schemeClr val="accent5"/>
          </a:solidFill>
          <a:ln w="25400">
            <a:solidFill>
              <a:schemeClr val="accent5"/>
            </a:solidFill>
          </a:ln>
        </p:spPr>
        <p:txBody>
          <a:bodyPr lIns="438912" rIns="438912" anchor="ctr">
            <a:normAutofit/>
          </a:bodyPr>
          <a:lstStyle>
            <a:lvl1pPr marL="0" indent="0">
              <a:buFontTx/>
              <a:buNone/>
              <a:defRPr sz="1600">
                <a:solidFill>
                  <a:schemeClr val="bg1"/>
                </a:solidFill>
              </a:defRPr>
            </a:lvl1pPr>
          </a:lstStyle>
          <a:p>
            <a:r>
              <a:rPr lang="en-US" dirty="0">
                <a:solidFill>
                  <a:schemeClr val="bg1"/>
                </a:solidFill>
              </a:rPr>
              <a:t>Click to edit master text style</a:t>
            </a:r>
          </a:p>
        </p:txBody>
      </p:sp>
      <p:sp>
        <p:nvSpPr>
          <p:cNvPr id="15" name="Picture Placeholder 3">
            <a:extLst>
              <a:ext uri="{FF2B5EF4-FFF2-40B4-BE49-F238E27FC236}">
                <a16:creationId xmlns:a16="http://schemas.microsoft.com/office/drawing/2014/main" id="{1889AF3F-A262-4DE7-9C9F-D0730B47D91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anchor="ctr">
            <a:normAutofit/>
          </a:bodyPr>
          <a:lstStyle>
            <a:lvl1pPr algn="ctr">
              <a:defRPr sz="1600"/>
            </a:lvl1pPr>
          </a:lstStyle>
          <a:p>
            <a:r>
              <a:rPr lang="en-US" dirty="0"/>
              <a:t>Click to insert image</a:t>
            </a:r>
          </a:p>
        </p:txBody>
      </p:sp>
      <p:sp>
        <p:nvSpPr>
          <p:cNvPr id="30" name="Text Placeholder 5">
            <a:extLst>
              <a:ext uri="{FF2B5EF4-FFF2-40B4-BE49-F238E27FC236}">
                <a16:creationId xmlns:a16="http://schemas.microsoft.com/office/drawing/2014/main" id="{43E97BC8-22E4-3141-9608-84A945A42A89}"/>
              </a:ext>
            </a:extLst>
          </p:cNvPr>
          <p:cNvSpPr>
            <a:spLocks noGrp="1"/>
          </p:cNvSpPr>
          <p:nvPr>
            <p:ph type="body" sz="quarter" idx="22" hasCustomPrompt="1"/>
          </p:nvPr>
        </p:nvSpPr>
        <p:spPr>
          <a:xfrm>
            <a:off x="6096000" y="3470340"/>
            <a:ext cx="3200400" cy="1225296"/>
          </a:xfrm>
          <a:solidFill>
            <a:schemeClr val="accent5"/>
          </a:solidFill>
          <a:ln w="25400">
            <a:solidFill>
              <a:schemeClr val="accent5"/>
            </a:solidFill>
          </a:ln>
        </p:spPr>
        <p:txBody>
          <a:bodyPr lIns="438912" rIns="438912" anchor="ctr">
            <a:normAutofit/>
          </a:bodyPr>
          <a:lstStyle>
            <a:lvl1pPr marL="0" indent="0">
              <a:buFontTx/>
              <a:buNone/>
              <a:defRPr sz="1600">
                <a:solidFill>
                  <a:schemeClr val="bg1"/>
                </a:solidFill>
              </a:defRPr>
            </a:lvl1pPr>
          </a:lstStyle>
          <a:p>
            <a:r>
              <a:rPr lang="en-US" dirty="0">
                <a:solidFill>
                  <a:schemeClr val="bg1"/>
                </a:solidFill>
              </a:rPr>
              <a:t>Click to edit master text style</a:t>
            </a:r>
          </a:p>
        </p:txBody>
      </p:sp>
      <p:sp>
        <p:nvSpPr>
          <p:cNvPr id="16" name="Picture Placeholder 3">
            <a:extLst>
              <a:ext uri="{FF2B5EF4-FFF2-40B4-BE49-F238E27FC236}">
                <a16:creationId xmlns:a16="http://schemas.microsoft.com/office/drawing/2014/main" id="{F4D375CF-42E3-43DD-814F-AC643A2908FE}"/>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anchor="ctr">
            <a:normAutofit/>
          </a:bodyPr>
          <a:lstStyle>
            <a:lvl1pPr algn="ctr">
              <a:defRPr sz="1600"/>
            </a:lvl1pPr>
          </a:lstStyle>
          <a:p>
            <a:r>
              <a:rPr lang="en-US" dirty="0"/>
              <a:t>Click to insert image</a:t>
            </a:r>
          </a:p>
        </p:txBody>
      </p:sp>
      <p:sp>
        <p:nvSpPr>
          <p:cNvPr id="14" name="Text Placeholder 5">
            <a:extLst>
              <a:ext uri="{FF2B5EF4-FFF2-40B4-BE49-F238E27FC236}">
                <a16:creationId xmlns:a16="http://schemas.microsoft.com/office/drawing/2014/main" id="{1B752F2A-0251-4959-80B1-17743D2F9FE4}"/>
              </a:ext>
            </a:extLst>
          </p:cNvPr>
          <p:cNvSpPr>
            <a:spLocks noGrp="1"/>
          </p:cNvSpPr>
          <p:nvPr>
            <p:ph type="body" sz="quarter" idx="36" hasCustomPrompt="1"/>
          </p:nvPr>
        </p:nvSpPr>
        <p:spPr>
          <a:xfrm>
            <a:off x="6096000" y="4922214"/>
            <a:ext cx="3200400" cy="1225296"/>
          </a:xfrm>
          <a:solidFill>
            <a:schemeClr val="accent5"/>
          </a:solidFill>
          <a:ln w="25400">
            <a:solidFill>
              <a:schemeClr val="accent5"/>
            </a:solidFill>
          </a:ln>
        </p:spPr>
        <p:txBody>
          <a:bodyPr lIns="438912" rIns="438912" anchor="ctr">
            <a:normAutofit/>
          </a:bodyPr>
          <a:lstStyle>
            <a:lvl1pPr marL="0" indent="0">
              <a:buFontTx/>
              <a:buNone/>
              <a:defRPr sz="1600">
                <a:solidFill>
                  <a:schemeClr val="bg1"/>
                </a:solidFill>
              </a:defRPr>
            </a:lvl1pPr>
          </a:lstStyle>
          <a:p>
            <a:r>
              <a:rPr lang="en-US" dirty="0">
                <a:solidFill>
                  <a:schemeClr val="bg1"/>
                </a:solidFill>
              </a:rPr>
              <a:t>Click to edit master text style</a:t>
            </a:r>
          </a:p>
        </p:txBody>
      </p:sp>
      <p:sp>
        <p:nvSpPr>
          <p:cNvPr id="17" name="Slide Number Placeholder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a:lstStyle>
            <a:lvl1pPr>
              <a:defRPr sz="1200"/>
            </a:lvl1p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12220962"/>
      </p:ext>
    </p:extLst>
  </p:cSld>
  <p:clrMapOvr>
    <a:masterClrMapping/>
  </p:clrMapOvr>
  <p:extLst>
    <p:ext uri="{DCECCB84-F9BA-43D5-87BE-67443E8EF086}">
      <p15:sldGuideLst xmlns:p15="http://schemas.microsoft.com/office/powerpoint/2012/main">
        <p15:guide id="1" orient="horz" pos="2160">
          <p15:clr>
            <a:srgbClr val="FBAE40"/>
          </p15:clr>
        </p15:guide>
        <p15:guide id="2" pos="41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Title 13">
            <a:extLst>
              <a:ext uri="{FF2B5EF4-FFF2-40B4-BE49-F238E27FC236}">
                <a16:creationId xmlns:a16="http://schemas.microsoft.com/office/drawing/2014/main" id="{6BEBC398-0B32-5D4C-8F8E-8DA17BC07AAF}"/>
              </a:ext>
            </a:extLst>
          </p:cNvPr>
          <p:cNvSpPr>
            <a:spLocks noGrp="1"/>
          </p:cNvSpPr>
          <p:nvPr>
            <p:ph type="title" hasCustomPrompt="1"/>
          </p:nvPr>
        </p:nvSpPr>
        <p:spPr>
          <a:xfrm>
            <a:off x="838199" y="566928"/>
            <a:ext cx="10537683" cy="873436"/>
          </a:xfrm>
        </p:spPr>
        <p:txBody>
          <a:bodyPr lIns="0" tIns="0" rIns="0" bIns="0" anchor="t">
            <a:noAutofit/>
          </a:bodyPr>
          <a:lstStyle>
            <a:lvl1pPr>
              <a:defRPr sz="28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7252D11-D0BD-46AC-942A-A7F84C34C1CC}"/>
              </a:ext>
            </a:extLst>
          </p:cNvPr>
          <p:cNvSpPr>
            <a:spLocks noGrp="1"/>
          </p:cNvSpPr>
          <p:nvPr>
            <p:ph sz="quarter" idx="24" hasCustomPrompt="1"/>
          </p:nvPr>
        </p:nvSpPr>
        <p:spPr>
          <a:xfrm>
            <a:off x="838199" y="1780031"/>
            <a:ext cx="10537683" cy="4576318"/>
          </a:xfrm>
          <a:solidFill>
            <a:schemeClr val="accent1"/>
          </a:solidFill>
        </p:spPr>
        <p:txBody>
          <a:bodyPr anchor="ctr">
            <a:normAutofit/>
          </a:bodyPr>
          <a:lstStyle>
            <a:lvl1pPr algn="ctr">
              <a:defRPr sz="1800"/>
            </a:lvl1pPr>
          </a:lstStyle>
          <a:p>
            <a:pPr lvl="0"/>
            <a:r>
              <a:rPr lang="en-US" dirty="0"/>
              <a:t>Click to insert image or graphic here</a:t>
            </a:r>
          </a:p>
        </p:txBody>
      </p:sp>
      <p:sp>
        <p:nvSpPr>
          <p:cNvPr id="17" name="Slide Number Placeholder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a:lstStyle>
            <a:lvl1pPr>
              <a:defRPr sz="1200">
                <a:latin typeface="+mn-lt"/>
              </a:defRPr>
            </a:lvl1p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566513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full-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022E6D3-9558-45D3-9914-1F3B0A5BDCAB}"/>
              </a:ext>
            </a:extLst>
          </p:cNvPr>
          <p:cNvSpPr>
            <a:spLocks noGrp="1"/>
          </p:cNvSpPr>
          <p:nvPr>
            <p:ph type="pic" sz="quarter" idx="14" hasCustomPrompt="1"/>
          </p:nvPr>
        </p:nvSpPr>
        <p:spPr>
          <a:xfrm>
            <a:off x="1" y="0"/>
            <a:ext cx="12188952" cy="6858000"/>
          </a:xfrm>
          <a:solidFill>
            <a:schemeClr val="accent1"/>
          </a:solidFill>
        </p:spPr>
        <p:txBody>
          <a:bodyPr>
            <a:normAutofit/>
          </a:bodyPr>
          <a:lstStyle>
            <a:lvl1pPr algn="ctr">
              <a:defRPr sz="1800"/>
            </a:lvl1pPr>
          </a:lstStyle>
          <a:p>
            <a:r>
              <a:rPr lang="en-US" dirty="0"/>
              <a:t>Click to insert image or graphic here</a:t>
            </a:r>
          </a:p>
          <a:p>
            <a:endParaRPr lang="en-US" dirty="0"/>
          </a:p>
        </p:txBody>
      </p:sp>
      <p:sp>
        <p:nvSpPr>
          <p:cNvPr id="9" name="Title 8">
            <a:extLst>
              <a:ext uri="{FF2B5EF4-FFF2-40B4-BE49-F238E27FC236}">
                <a16:creationId xmlns:a16="http://schemas.microsoft.com/office/drawing/2014/main" id="{5DF58130-BFA9-C64B-9400-27CEC7444FBE}"/>
              </a:ext>
            </a:extLst>
          </p:cNvPr>
          <p:cNvSpPr>
            <a:spLocks noGrp="1"/>
          </p:cNvSpPr>
          <p:nvPr>
            <p:ph type="title" hasCustomPrompt="1"/>
          </p:nvPr>
        </p:nvSpPr>
        <p:spPr>
          <a:xfrm>
            <a:off x="836966" y="2338086"/>
            <a:ext cx="10541219" cy="2164466"/>
          </a:xfrm>
        </p:spPr>
        <p:txBody>
          <a:bodyPr lIns="0">
            <a:noAutofit/>
          </a:bodyPr>
          <a:lstStyle>
            <a:lvl1pPr>
              <a:defRPr sz="2000" b="0">
                <a:solidFill>
                  <a:schemeClr val="bg1"/>
                </a:solidFill>
              </a:defRPr>
            </a:lvl1pPr>
          </a:lstStyle>
          <a:p>
            <a:r>
              <a:rPr lang="en-US" dirty="0">
                <a:solidFill>
                  <a:schemeClr val="bg1"/>
                </a:solidFill>
              </a:rPr>
              <a:t>Click to edit master text style</a:t>
            </a:r>
            <a:endParaRPr lang="en-US" dirty="0"/>
          </a:p>
        </p:txBody>
      </p:sp>
    </p:spTree>
    <p:extLst>
      <p:ext uri="{BB962C8B-B14F-4D97-AF65-F5344CB8AC3E}">
        <p14:creationId xmlns:p14="http://schemas.microsoft.com/office/powerpoint/2010/main" val="2638380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full-bleed Image, and Content">
    <p:spTree>
      <p:nvGrpSpPr>
        <p:cNvPr id="1" name=""/>
        <p:cNvGrpSpPr/>
        <p:nvPr/>
      </p:nvGrpSpPr>
      <p:grpSpPr>
        <a:xfrm>
          <a:off x="0" y="0"/>
          <a:ext cx="0" cy="0"/>
          <a:chOff x="0" y="0"/>
          <a:chExt cx="0" cy="0"/>
        </a:xfrm>
      </p:grpSpPr>
      <p:sp>
        <p:nvSpPr>
          <p:cNvPr id="26" name="Title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anchor="t">
            <a:noAutofit/>
          </a:bodyPr>
          <a:lstStyle>
            <a:lvl1pPr>
              <a:defRPr sz="3600" b="1">
                <a:solidFill>
                  <a:schemeClr val="accent5"/>
                </a:solidFill>
              </a:defRPr>
            </a:lvl1pPr>
          </a:lstStyle>
          <a:p>
            <a:r>
              <a:rPr lang="en-US" dirty="0"/>
              <a:t>Click to edit master title text</a:t>
            </a:r>
            <a:br>
              <a:rPr lang="en-US" dirty="0"/>
            </a:br>
            <a:endParaRPr lang="en-US" dirty="0"/>
          </a:p>
        </p:txBody>
      </p:sp>
      <p:sp>
        <p:nvSpPr>
          <p:cNvPr id="27" name="Text Placeholder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3176" y="1018950"/>
            <a:ext cx="10540404" cy="479900"/>
          </a:xfrm>
        </p:spPr>
        <p:txBody>
          <a:bodyPr lIns="0" tIns="0" rIns="0" bIns="0">
            <a:noAutofit/>
          </a:bodyPr>
          <a:lstStyle>
            <a:lvl1pPr marL="0" indent="0">
              <a:buNone/>
              <a:defRPr sz="2800" b="1">
                <a:solidFill>
                  <a:schemeClr val="accent6"/>
                </a:solidFill>
              </a:defRPr>
            </a:lvl1pPr>
          </a:lstStyle>
          <a:p>
            <a:pPr lvl="0"/>
            <a:r>
              <a:rPr lang="en-US" dirty="0"/>
              <a:t>Click to edit master title text</a:t>
            </a:r>
          </a:p>
        </p:txBody>
      </p:sp>
      <p:sp>
        <p:nvSpPr>
          <p:cNvPr id="3" name="Picture Placeholder 2">
            <a:extLst>
              <a:ext uri="{FF2B5EF4-FFF2-40B4-BE49-F238E27FC236}">
                <a16:creationId xmlns:a16="http://schemas.microsoft.com/office/drawing/2014/main" id="{37BB3087-49AA-480C-A462-1133A6E7C6C7}"/>
              </a:ext>
            </a:extLst>
          </p:cNvPr>
          <p:cNvSpPr>
            <a:spLocks noGrp="1"/>
          </p:cNvSpPr>
          <p:nvPr>
            <p:ph type="pic" sz="quarter" idx="22" hasCustomPrompt="1"/>
          </p:nvPr>
        </p:nvSpPr>
        <p:spPr>
          <a:xfrm>
            <a:off x="-1" y="2066536"/>
            <a:ext cx="12188951" cy="4800602"/>
          </a:xfrm>
          <a:solidFill>
            <a:schemeClr val="accent1"/>
          </a:solidFill>
        </p:spPr>
        <p:txBody>
          <a:bodyPr anchor="ctr">
            <a:normAutofit/>
          </a:bodyPr>
          <a:lstStyle>
            <a:lvl1pPr algn="ctr">
              <a:defRPr sz="1600"/>
            </a:lvl1pPr>
          </a:lstStyle>
          <a:p>
            <a:r>
              <a:rPr lang="en-US" dirty="0"/>
              <a:t>Click to insert image here</a:t>
            </a:r>
          </a:p>
        </p:txBody>
      </p:sp>
      <p:sp>
        <p:nvSpPr>
          <p:cNvPr id="12" name="Text Placeholder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anchor="ctr" anchorCtr="0">
            <a:normAutofit/>
          </a:bodyPr>
          <a:lstStyle>
            <a:lvl1pPr marL="0" indent="0" algn="l">
              <a:lnSpc>
                <a:spcPct val="60000"/>
              </a:lnSpc>
              <a:buNone/>
              <a:defRPr sz="1600" b="0" i="0">
                <a:solidFill>
                  <a:schemeClr val="bg1"/>
                </a:solidFill>
                <a:latin typeface="+mn-lt"/>
                <a:cs typeface="Arial" panose="020B0604020202020204" pitchFamily="34" charset="0"/>
              </a:defRPr>
            </a:lvl1pPr>
          </a:lstStyle>
          <a:p>
            <a:pPr lvl="0"/>
            <a:r>
              <a:rPr lang="en-US" dirty="0"/>
              <a:t>Click to edit master</a:t>
            </a:r>
          </a:p>
          <a:p>
            <a:pPr lvl="0"/>
            <a:r>
              <a:rPr lang="en-US" dirty="0"/>
              <a:t>text style</a:t>
            </a:r>
          </a:p>
          <a:p>
            <a:pPr lvl="0"/>
            <a:endParaRPr lang="en-US" dirty="0"/>
          </a:p>
        </p:txBody>
      </p:sp>
    </p:spTree>
    <p:extLst>
      <p:ext uri="{BB962C8B-B14F-4D97-AF65-F5344CB8AC3E}">
        <p14:creationId xmlns:p14="http://schemas.microsoft.com/office/powerpoint/2010/main" val="634308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3 column">
    <p:spTree>
      <p:nvGrpSpPr>
        <p:cNvPr id="1" name=""/>
        <p:cNvGrpSpPr/>
        <p:nvPr/>
      </p:nvGrpSpPr>
      <p:grpSpPr>
        <a:xfrm>
          <a:off x="0" y="0"/>
          <a:ext cx="0" cy="0"/>
          <a:chOff x="0" y="0"/>
          <a:chExt cx="0" cy="0"/>
        </a:xfrm>
      </p:grpSpPr>
      <p:sp>
        <p:nvSpPr>
          <p:cNvPr id="36" name="Title 13">
            <a:extLst>
              <a:ext uri="{FF2B5EF4-FFF2-40B4-BE49-F238E27FC236}">
                <a16:creationId xmlns:a16="http://schemas.microsoft.com/office/drawing/2014/main" id="{40DEA294-B1C6-9E48-A990-C4FC916393BE}"/>
              </a:ext>
            </a:extLst>
          </p:cNvPr>
          <p:cNvSpPr>
            <a:spLocks noGrp="1"/>
          </p:cNvSpPr>
          <p:nvPr>
            <p:ph type="title" hasCustomPrompt="1"/>
          </p:nvPr>
        </p:nvSpPr>
        <p:spPr>
          <a:xfrm>
            <a:off x="838199" y="566928"/>
            <a:ext cx="10537683" cy="873436"/>
          </a:xfrm>
        </p:spPr>
        <p:txBody>
          <a:bodyPr lIns="0" tIns="0" rIns="0" bIns="0" anchor="t">
            <a:noAutofit/>
          </a:bodyPr>
          <a:lstStyle>
            <a:lvl1pPr>
              <a:defRPr sz="2800" b="1">
                <a:solidFill>
                  <a:schemeClr val="accent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692A9031-5DBD-4AD9-9381-7F3F67DD857C}"/>
              </a:ext>
            </a:extLst>
          </p:cNvPr>
          <p:cNvSpPr>
            <a:spLocks noGrp="1"/>
          </p:cNvSpPr>
          <p:nvPr>
            <p:ph type="pic" sz="quarter" idx="31" hasCustomPrompt="1"/>
          </p:nvPr>
        </p:nvSpPr>
        <p:spPr>
          <a:xfrm>
            <a:off x="838200" y="2540000"/>
            <a:ext cx="3043238" cy="2711450"/>
          </a:xfrm>
          <a:solidFill>
            <a:schemeClr val="accent1"/>
          </a:solidFill>
        </p:spPr>
        <p:txBody>
          <a:bodyPr anchor="ctr">
            <a:normAutofit/>
          </a:bodyPr>
          <a:lstStyle>
            <a:lvl1pPr algn="ctr">
              <a:defRPr sz="1800"/>
            </a:lvl1pPr>
          </a:lstStyle>
          <a:p>
            <a:r>
              <a:rPr lang="en-US" dirty="0"/>
              <a:t>Click to insert image</a:t>
            </a:r>
          </a:p>
        </p:txBody>
      </p:sp>
      <p:sp>
        <p:nvSpPr>
          <p:cNvPr id="19" name="Text Placeholder 9">
            <a:extLst>
              <a:ext uri="{FF2B5EF4-FFF2-40B4-BE49-F238E27FC236}">
                <a16:creationId xmlns:a16="http://schemas.microsoft.com/office/drawing/2014/main" id="{89751D94-3DF3-A241-B368-55DC9BEF389C}"/>
              </a:ext>
            </a:extLst>
          </p:cNvPr>
          <p:cNvSpPr>
            <a:spLocks noGrp="1"/>
          </p:cNvSpPr>
          <p:nvPr>
            <p:ph type="body" sz="quarter" idx="30" hasCustomPrompt="1"/>
          </p:nvPr>
        </p:nvSpPr>
        <p:spPr>
          <a:xfrm>
            <a:off x="838197" y="4634096"/>
            <a:ext cx="3042684" cy="617685"/>
          </a:xfrm>
          <a:solidFill>
            <a:schemeClr val="accent4">
              <a:alpha val="90000"/>
            </a:schemeClr>
          </a:solidFill>
        </p:spPr>
        <p:txBody>
          <a:bodyPr lIns="91440" tIns="9144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a:r>
              <a:rPr lang="en-US" dirty="0"/>
              <a:t>Click to edit master text style</a:t>
            </a:r>
          </a:p>
        </p:txBody>
      </p:sp>
      <p:sp>
        <p:nvSpPr>
          <p:cNvPr id="12" name="Picture Placeholder 2">
            <a:extLst>
              <a:ext uri="{FF2B5EF4-FFF2-40B4-BE49-F238E27FC236}">
                <a16:creationId xmlns:a16="http://schemas.microsoft.com/office/drawing/2014/main" id="{3B5A1782-324D-4E6F-B70F-B4AAAF5BE282}"/>
              </a:ext>
            </a:extLst>
          </p:cNvPr>
          <p:cNvSpPr>
            <a:spLocks noGrp="1"/>
          </p:cNvSpPr>
          <p:nvPr>
            <p:ph type="pic" sz="quarter" idx="32" hasCustomPrompt="1"/>
          </p:nvPr>
        </p:nvSpPr>
        <p:spPr>
          <a:xfrm>
            <a:off x="4600994" y="2540000"/>
            <a:ext cx="3043238" cy="2711450"/>
          </a:xfrm>
          <a:solidFill>
            <a:schemeClr val="accent1"/>
          </a:solidFill>
        </p:spPr>
        <p:txBody>
          <a:bodyPr anchor="ctr">
            <a:normAutofit/>
          </a:bodyPr>
          <a:lstStyle>
            <a:lvl1pPr algn="ctr">
              <a:defRPr sz="1800"/>
            </a:lvl1pPr>
          </a:lstStyle>
          <a:p>
            <a:r>
              <a:rPr lang="en-US" dirty="0"/>
              <a:t>Click to insert image</a:t>
            </a:r>
          </a:p>
        </p:txBody>
      </p:sp>
      <p:sp>
        <p:nvSpPr>
          <p:cNvPr id="16" name="Text Placeholder 9">
            <a:extLst>
              <a:ext uri="{FF2B5EF4-FFF2-40B4-BE49-F238E27FC236}">
                <a16:creationId xmlns:a16="http://schemas.microsoft.com/office/drawing/2014/main" id="{D02C2A04-A4DF-194D-9BF0-98BDCA834A87}"/>
              </a:ext>
            </a:extLst>
          </p:cNvPr>
          <p:cNvSpPr>
            <a:spLocks noGrp="1"/>
          </p:cNvSpPr>
          <p:nvPr>
            <p:ph type="body" sz="quarter" idx="29" hasCustomPrompt="1"/>
          </p:nvPr>
        </p:nvSpPr>
        <p:spPr>
          <a:xfrm>
            <a:off x="4601548" y="4634097"/>
            <a:ext cx="3042684" cy="617685"/>
          </a:xfrm>
          <a:solidFill>
            <a:schemeClr val="accent2">
              <a:alpha val="90000"/>
            </a:schemeClr>
          </a:solidFill>
        </p:spPr>
        <p:txBody>
          <a:bodyPr lIns="91440" tIns="9144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a:r>
              <a:rPr lang="en-US" dirty="0"/>
              <a:t>Click to edit master text style</a:t>
            </a:r>
          </a:p>
        </p:txBody>
      </p:sp>
      <p:sp>
        <p:nvSpPr>
          <p:cNvPr id="13" name="Picture Placeholder 2">
            <a:extLst>
              <a:ext uri="{FF2B5EF4-FFF2-40B4-BE49-F238E27FC236}">
                <a16:creationId xmlns:a16="http://schemas.microsoft.com/office/drawing/2014/main" id="{D948B0B4-59DD-4F57-BC4D-AD690F1F9A8F}"/>
              </a:ext>
            </a:extLst>
          </p:cNvPr>
          <p:cNvSpPr>
            <a:spLocks noGrp="1"/>
          </p:cNvSpPr>
          <p:nvPr>
            <p:ph type="pic" sz="quarter" idx="33" hasCustomPrompt="1"/>
          </p:nvPr>
        </p:nvSpPr>
        <p:spPr>
          <a:xfrm>
            <a:off x="8310557" y="2540000"/>
            <a:ext cx="3043238" cy="2711450"/>
          </a:xfrm>
          <a:solidFill>
            <a:schemeClr val="accent1"/>
          </a:solidFill>
        </p:spPr>
        <p:txBody>
          <a:bodyPr anchor="ctr">
            <a:normAutofit/>
          </a:bodyPr>
          <a:lstStyle>
            <a:lvl1pPr algn="ctr">
              <a:defRPr sz="1800"/>
            </a:lvl1pPr>
          </a:lstStyle>
          <a:p>
            <a:r>
              <a:rPr lang="en-US" dirty="0"/>
              <a:t>Click to insert image</a:t>
            </a:r>
          </a:p>
        </p:txBody>
      </p:sp>
      <p:sp>
        <p:nvSpPr>
          <p:cNvPr id="15" name="Text Placeholder 9">
            <a:extLst>
              <a:ext uri="{FF2B5EF4-FFF2-40B4-BE49-F238E27FC236}">
                <a16:creationId xmlns:a16="http://schemas.microsoft.com/office/drawing/2014/main" id="{910F1566-2F10-C94E-A440-3BE6863E4147}"/>
              </a:ext>
            </a:extLst>
          </p:cNvPr>
          <p:cNvSpPr>
            <a:spLocks noGrp="1"/>
          </p:cNvSpPr>
          <p:nvPr>
            <p:ph type="body" sz="quarter" idx="10" hasCustomPrompt="1"/>
          </p:nvPr>
        </p:nvSpPr>
        <p:spPr>
          <a:xfrm>
            <a:off x="8311111" y="4636714"/>
            <a:ext cx="3042684" cy="617685"/>
          </a:xfrm>
          <a:solidFill>
            <a:schemeClr val="accent3">
              <a:alpha val="90000"/>
            </a:schemeClr>
          </a:solidFill>
        </p:spPr>
        <p:txBody>
          <a:bodyPr lIns="91440" tIns="9144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a:r>
              <a:rPr lang="en-US" dirty="0"/>
              <a:t>Click to edit master text style</a:t>
            </a:r>
          </a:p>
        </p:txBody>
      </p:sp>
      <p:sp>
        <p:nvSpPr>
          <p:cNvPr id="17" name="Slide Number Placeholder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a:lstStyle>
            <a:lvl1pPr>
              <a:defRPr sz="1200"/>
            </a:lvl1p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4087078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anchor="ctr">
            <a:noAutofit/>
          </a:bodyPr>
          <a:lstStyle>
            <a:lvl1pPr algn="ctr">
              <a:defRPr sz="1800"/>
            </a:lvl1pPr>
          </a:lstStyle>
          <a:p>
            <a:r>
              <a:rPr lang="en-US" dirty="0"/>
              <a:t>Click to insert image here</a:t>
            </a:r>
          </a:p>
          <a:p>
            <a:endParaRPr lang="en-US" dirty="0"/>
          </a:p>
        </p:txBody>
      </p:sp>
      <p:sp>
        <p:nvSpPr>
          <p:cNvPr id="6" name="Text Placeholder 9">
            <a:extLst>
              <a:ext uri="{FF2B5EF4-FFF2-40B4-BE49-F238E27FC236}">
                <a16:creationId xmlns:a16="http://schemas.microsoft.com/office/drawing/2014/main" id="{B95A5A22-1295-5A4C-BEED-CDAAB6B38DA8}"/>
              </a:ext>
            </a:extLst>
          </p:cNvPr>
          <p:cNvSpPr>
            <a:spLocks noGrp="1"/>
          </p:cNvSpPr>
          <p:nvPr>
            <p:ph type="body" sz="quarter" idx="14" hasCustomPrompt="1"/>
          </p:nvPr>
        </p:nvSpPr>
        <p:spPr>
          <a:xfrm>
            <a:off x="-11574" y="-11151"/>
            <a:ext cx="12207240" cy="3429000"/>
          </a:xfrm>
          <a:solidFill>
            <a:srgbClr val="262626">
              <a:alpha val="61961"/>
            </a:srgbClr>
          </a:solidFill>
          <a:ln>
            <a:noFill/>
          </a:ln>
        </p:spPr>
        <p:txBody>
          <a:bodyPr lIns="868680" tIns="2057400" bIns="9144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sz="1600" b="0" i="0">
                <a:solidFill>
                  <a:schemeClr val="bg1"/>
                </a:solidFill>
                <a:latin typeface="+mn-lt"/>
                <a:cs typeface="Arial" panose="020B0604020202020204" pitchFamily="34" charset="0"/>
              </a:defRPr>
            </a:lvl1pPr>
          </a:lstStyle>
          <a:p>
            <a:pPr lvl="0"/>
            <a:r>
              <a:rPr lang="en-US" dirty="0"/>
              <a:t>Click to exit master text style</a:t>
            </a:r>
          </a:p>
        </p:txBody>
      </p:sp>
      <p:sp>
        <p:nvSpPr>
          <p:cNvPr id="2" name="Title 1">
            <a:extLst>
              <a:ext uri="{FF2B5EF4-FFF2-40B4-BE49-F238E27FC236}">
                <a16:creationId xmlns:a16="http://schemas.microsoft.com/office/drawing/2014/main" id="{AEDEBD28-F38A-B644-853D-75CBD6A9F711}"/>
              </a:ext>
            </a:extLst>
          </p:cNvPr>
          <p:cNvSpPr>
            <a:spLocks noGrp="1"/>
          </p:cNvSpPr>
          <p:nvPr>
            <p:ph type="title" hasCustomPrompt="1"/>
          </p:nvPr>
        </p:nvSpPr>
        <p:spPr>
          <a:xfrm>
            <a:off x="838200" y="565847"/>
            <a:ext cx="10515600" cy="1062232"/>
          </a:xfrm>
        </p:spPr>
        <p:txBody>
          <a:bodyPr lIns="0" tIns="0" rIns="0" bIns="0" anchor="t">
            <a:normAutofit/>
          </a:bodyPr>
          <a:lstStyle>
            <a:lvl1pPr>
              <a:defRPr sz="2800">
                <a:solidFill>
                  <a:schemeClr val="bg1"/>
                </a:solidFill>
              </a:defRPr>
            </a:lvl1pPr>
          </a:lstStyle>
          <a:p>
            <a:r>
              <a:rPr lang="en-US" dirty="0"/>
              <a:t>Click to edit master title style</a:t>
            </a:r>
          </a:p>
        </p:txBody>
      </p:sp>
      <p:sp>
        <p:nvSpPr>
          <p:cNvPr id="7" name="TextBox 6">
            <a:extLst>
              <a:ext uri="{FF2B5EF4-FFF2-40B4-BE49-F238E27FC236}">
                <a16:creationId xmlns:a16="http://schemas.microsoft.com/office/drawing/2014/main" id="{C3B6C998-067D-F24C-8880-399DE7EC60CF}"/>
              </a:ext>
            </a:extLst>
          </p:cNvPr>
          <p:cNvSpPr txBox="1"/>
          <p:nvPr userDrawn="1"/>
        </p:nvSpPr>
        <p:spPr>
          <a:xfrm>
            <a:off x="3340444" y="5935091"/>
            <a:ext cx="5511112" cy="523220"/>
          </a:xfrm>
          <a:prstGeom prst="rect">
            <a:avLst/>
          </a:prstGeom>
          <a:solidFill>
            <a:schemeClr val="bg1">
              <a:alpha val="0"/>
            </a:schemeClr>
          </a:solidFill>
        </p:spPr>
        <p:txBody>
          <a:bodyPr wrap="square" rtlCol="0">
            <a:spAutoFit/>
          </a:bodyPr>
          <a:lstStyle/>
          <a:p>
            <a:pPr algn="ctr"/>
            <a:r>
              <a:rPr lang="en-US" sz="2800" b="1" dirty="0">
                <a:solidFill>
                  <a:schemeClr val="accent5"/>
                </a:solidFill>
                <a:latin typeface="+mn-lt"/>
                <a:cs typeface="Arial" panose="020B0604020202020204" pitchFamily="34" charset="0"/>
              </a:rPr>
              <a:t>Click to edit master text style</a:t>
            </a:r>
          </a:p>
        </p:txBody>
      </p:sp>
    </p:spTree>
    <p:extLst>
      <p:ext uri="{BB962C8B-B14F-4D97-AF65-F5344CB8AC3E}">
        <p14:creationId xmlns:p14="http://schemas.microsoft.com/office/powerpoint/2010/main" val="65470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3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FD44-3E18-544B-BBAC-DCBF5F125EA3}"/>
              </a:ext>
            </a:extLst>
          </p:cNvPr>
          <p:cNvSpPr>
            <a:spLocks noGrp="1"/>
          </p:cNvSpPr>
          <p:nvPr>
            <p:ph type="title" hasCustomPrompt="1"/>
          </p:nvPr>
        </p:nvSpPr>
        <p:spPr>
          <a:xfrm>
            <a:off x="838200" y="569494"/>
            <a:ext cx="10515600" cy="911595"/>
          </a:xfrm>
        </p:spPr>
        <p:txBody>
          <a:bodyPr lIns="0" tIns="0" rIns="0" bIns="0" anchor="t">
            <a:normAutofit/>
          </a:bodyPr>
          <a:lstStyle>
            <a:lvl1pPr>
              <a:defRPr sz="2800">
                <a:solidFill>
                  <a:schemeClr val="accent6"/>
                </a:solidFill>
              </a:defRPr>
            </a:lvl1pPr>
          </a:lstStyle>
          <a:p>
            <a:r>
              <a:rPr lang="en-US" dirty="0"/>
              <a:t>Click to edit master title style</a:t>
            </a:r>
          </a:p>
        </p:txBody>
      </p:sp>
      <p:sp>
        <p:nvSpPr>
          <p:cNvPr id="7" name="Picture Placeholder 2">
            <a:extLst>
              <a:ext uri="{FF2B5EF4-FFF2-40B4-BE49-F238E27FC236}">
                <a16:creationId xmlns:a16="http://schemas.microsoft.com/office/drawing/2014/main" id="{E69AB53E-6566-42B1-A87A-589EE239D5AA}"/>
              </a:ext>
            </a:extLst>
          </p:cNvPr>
          <p:cNvSpPr>
            <a:spLocks noGrp="1"/>
          </p:cNvSpPr>
          <p:nvPr>
            <p:ph type="pic" sz="quarter" idx="20" hasCustomPrompt="1"/>
          </p:nvPr>
        </p:nvSpPr>
        <p:spPr>
          <a:xfrm>
            <a:off x="833175" y="1963738"/>
            <a:ext cx="6759223" cy="4217987"/>
          </a:xfrm>
          <a:solidFill>
            <a:schemeClr val="accent1"/>
          </a:solidFill>
        </p:spPr>
        <p:txBody>
          <a:bodyPr anchor="ctr">
            <a:normAutofit/>
          </a:bodyPr>
          <a:lstStyle>
            <a:lvl1pPr algn="ctr">
              <a:defRPr sz="1600"/>
            </a:lvl1pPr>
          </a:lstStyle>
          <a:p>
            <a:r>
              <a:rPr lang="en-US" dirty="0"/>
              <a:t>Click to insert image here</a:t>
            </a:r>
          </a:p>
        </p:txBody>
      </p:sp>
      <p:sp>
        <p:nvSpPr>
          <p:cNvPr id="20" name="Text Placeholder 11">
            <a:extLst>
              <a:ext uri="{FF2B5EF4-FFF2-40B4-BE49-F238E27FC236}">
                <a16:creationId xmlns:a16="http://schemas.microsoft.com/office/drawing/2014/main" id="{FD3509C8-7877-6946-8CE5-00F7B9552E07}"/>
              </a:ext>
            </a:extLst>
          </p:cNvPr>
          <p:cNvSpPr>
            <a:spLocks noGrp="1"/>
          </p:cNvSpPr>
          <p:nvPr>
            <p:ph type="body" sz="quarter" idx="24" hasCustomPrompt="1"/>
          </p:nvPr>
        </p:nvSpPr>
        <p:spPr>
          <a:xfrm>
            <a:off x="8432800" y="3725227"/>
            <a:ext cx="2919113" cy="1835313"/>
          </a:xfrm>
        </p:spPr>
        <p:txBody>
          <a:bodyPr lIns="0" tIns="0" rIns="0" bIns="0">
            <a:noAutofit/>
          </a:bodyPr>
          <a:lstStyle>
            <a:lvl1pPr marL="0" indent="0">
              <a:lnSpc>
                <a:spcPct val="90000"/>
              </a:lnSpc>
              <a:buNone/>
              <a:defRPr sz="1600" b="0">
                <a:solidFill>
                  <a:schemeClr val="accent5"/>
                </a:solidFill>
              </a:defRPr>
            </a:lvl1pPr>
          </a:lstStyle>
          <a:p>
            <a:pPr lvl="0"/>
            <a:r>
              <a:rPr lang="en-US" dirty="0"/>
              <a:t>Click to edit master text style</a:t>
            </a:r>
          </a:p>
        </p:txBody>
      </p:sp>
      <p:sp>
        <p:nvSpPr>
          <p:cNvPr id="19" name="Text Placeholder 11">
            <a:extLst>
              <a:ext uri="{FF2B5EF4-FFF2-40B4-BE49-F238E27FC236}">
                <a16:creationId xmlns:a16="http://schemas.microsoft.com/office/drawing/2014/main" id="{46EC1DFF-6B7A-4C4C-9BDC-76D1FE8DD60B}"/>
              </a:ext>
            </a:extLst>
          </p:cNvPr>
          <p:cNvSpPr>
            <a:spLocks noGrp="1"/>
          </p:cNvSpPr>
          <p:nvPr>
            <p:ph type="body" sz="quarter" idx="23" hasCustomPrompt="1"/>
          </p:nvPr>
        </p:nvSpPr>
        <p:spPr>
          <a:xfrm>
            <a:off x="8432800" y="5692068"/>
            <a:ext cx="2919113" cy="532753"/>
          </a:xfrm>
        </p:spPr>
        <p:txBody>
          <a:bodyPr lIns="0" tIns="0" rIns="0" bIns="0" anchor="b">
            <a:noAutofit/>
          </a:bodyPr>
          <a:lstStyle>
            <a:lvl1pPr marL="0" indent="0">
              <a:lnSpc>
                <a:spcPct val="90000"/>
              </a:lnSpc>
              <a:buNone/>
              <a:defRPr sz="2000" b="1">
                <a:solidFill>
                  <a:schemeClr val="accent5"/>
                </a:solidFill>
              </a:defRPr>
            </a:lvl1pPr>
          </a:lstStyle>
          <a:p>
            <a:pPr lvl="0"/>
            <a:r>
              <a:rPr lang="en-US" dirty="0"/>
              <a:t>Click to edit master text style</a:t>
            </a:r>
          </a:p>
        </p:txBody>
      </p:sp>
      <p:sp>
        <p:nvSpPr>
          <p:cNvPr id="17" name="Slide Number Placeholder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a:lstStyle>
            <a:lvl1pPr>
              <a:defRPr sz="1200">
                <a:latin typeface="+mn-lt"/>
                <a:cs typeface="Arial" panose="020B0604020202020204" pitchFamily="34" charset="0"/>
              </a:defRPr>
            </a:lvl1p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2105053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57352241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71122322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223863764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384723566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107851339"/>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338923877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2363846113"/>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DEF4CC-E9DA-455C-841F-3FFC0D8D3918}"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2287639461"/>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EF4CC-E9DA-455C-841F-3FFC0D8D3918}" type="datetimeFigureOut">
              <a:rPr lang="en-US" smtClean="0"/>
              <a:t>5/14/2024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337785417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8" r:id="rId13"/>
    <p:sldLayoutId id="2147483799" r:id="rId14"/>
    <p:sldLayoutId id="2147483801" r:id="rId15"/>
    <p:sldLayoutId id="2147483662" r:id="rId16"/>
    <p:sldLayoutId id="2147483679" r:id="rId17"/>
    <p:sldLayoutId id="2147483687" r:id="rId18"/>
    <p:sldLayoutId id="2147483686"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jpeg"/><Relationship Id="rId7" Type="http://schemas.openxmlformats.org/officeDocument/2006/relationships/diagramQuickStyle" Target="../diagrams/quickStyle3.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jpe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4.jpeg"/><Relationship Id="rId7" Type="http://schemas.openxmlformats.org/officeDocument/2006/relationships/diagramQuickStyle" Target="../diagrams/quickStyle4.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JP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Fog-covered mountain&#10;">
            <a:extLst>
              <a:ext uri="{FF2B5EF4-FFF2-40B4-BE49-F238E27FC236}">
                <a16:creationId xmlns:a16="http://schemas.microsoft.com/office/drawing/2014/main" id="{7913F9A8-5859-8441-9D34-EA6DF53BAFA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344" r="10344"/>
          <a:stretch/>
        </p:blipFill>
        <p:spPr>
          <a:xfrm>
            <a:off x="2522358" y="10"/>
            <a:ext cx="9669642" cy="6857990"/>
          </a:xfrm>
          <a:prstGeom prst="rect">
            <a:avLst/>
          </a:prstGeom>
        </p:spPr>
      </p:pic>
      <p:sp>
        <p:nvSpPr>
          <p:cNvPr id="26"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C60E6CE8-7AB6-B54A-8434-8F730542E2DD}"/>
              </a:ext>
            </a:extLst>
          </p:cNvPr>
          <p:cNvSpPr>
            <a:spLocks noGrp="1"/>
          </p:cNvSpPr>
          <p:nvPr>
            <p:ph type="title"/>
          </p:nvPr>
        </p:nvSpPr>
        <p:spPr>
          <a:xfrm>
            <a:off x="514728" y="381506"/>
            <a:ext cx="4514472" cy="6007184"/>
          </a:xfrm>
          <a:noFill/>
        </p:spPr>
        <p:txBody>
          <a:bodyPr vert="horz" lIns="91440" tIns="45720" rIns="91440" bIns="45720" rtlCol="0" anchor="b">
            <a:normAutofit fontScale="90000"/>
          </a:bodyPr>
          <a:lstStyle/>
          <a:p>
            <a:r>
              <a:rPr lang="en-US" sz="4900" dirty="0">
                <a:solidFill>
                  <a:srgbClr val="1D7CB9"/>
                </a:solidFill>
              </a:rPr>
              <a:t>Proposition 218 Assessments: </a:t>
            </a:r>
            <a:br>
              <a:rPr lang="en-US" dirty="0">
                <a:solidFill>
                  <a:schemeClr val="tx1"/>
                </a:solidFill>
              </a:rPr>
            </a:br>
            <a:r>
              <a:rPr lang="en-US" dirty="0">
                <a:solidFill>
                  <a:schemeClr val="tx1"/>
                </a:solidFill>
              </a:rPr>
              <a:t>An Option for Funding Maintenance and Capital Improvements for the Irish Beach Water System</a:t>
            </a:r>
            <a:br>
              <a:rPr lang="en-US" dirty="0">
                <a:solidFill>
                  <a:schemeClr val="tx1"/>
                </a:solidFill>
              </a:rPr>
            </a:br>
            <a:r>
              <a:rPr lang="en-US" sz="6000" dirty="0">
                <a:solidFill>
                  <a:schemeClr val="tx1"/>
                </a:solidFill>
              </a:rPr>
              <a:t> </a:t>
            </a:r>
            <a:br>
              <a:rPr lang="en-US" dirty="0">
                <a:solidFill>
                  <a:schemeClr val="tx1"/>
                </a:solidFill>
              </a:rPr>
            </a:br>
            <a:r>
              <a:rPr lang="en-US" sz="2700" dirty="0">
                <a:solidFill>
                  <a:schemeClr val="tx1"/>
                </a:solidFill>
              </a:rPr>
              <a:t>Matt Emrick</a:t>
            </a:r>
            <a:br>
              <a:rPr lang="en-US" sz="2700" dirty="0">
                <a:solidFill>
                  <a:schemeClr val="tx1"/>
                </a:solidFill>
              </a:rPr>
            </a:br>
            <a:r>
              <a:rPr lang="en-US" sz="2700" dirty="0">
                <a:solidFill>
                  <a:schemeClr val="tx1"/>
                </a:solidFill>
              </a:rPr>
              <a:t>Charlie Acker</a:t>
            </a:r>
            <a:br>
              <a:rPr lang="en-US" sz="2700" dirty="0">
                <a:solidFill>
                  <a:schemeClr val="tx1"/>
                </a:solidFill>
              </a:rPr>
            </a:br>
            <a:r>
              <a:rPr lang="en-US" sz="2700" dirty="0">
                <a:solidFill>
                  <a:schemeClr val="tx1"/>
                </a:solidFill>
              </a:rPr>
              <a:t>The Prop. 218 Committee</a:t>
            </a:r>
            <a:br>
              <a:rPr lang="en-US" sz="2700" dirty="0">
                <a:solidFill>
                  <a:schemeClr val="tx1"/>
                </a:solidFill>
              </a:rPr>
            </a:br>
            <a:br>
              <a:rPr lang="en-US" sz="2700" dirty="0">
                <a:solidFill>
                  <a:schemeClr val="tx1"/>
                </a:solidFill>
              </a:rPr>
            </a:br>
            <a:r>
              <a:rPr lang="en-US" sz="2000" dirty="0">
                <a:solidFill>
                  <a:schemeClr val="tx1"/>
                </a:solidFill>
              </a:rPr>
              <a:t>August 6, 2022</a:t>
            </a:r>
          </a:p>
        </p:txBody>
      </p:sp>
    </p:spTree>
    <p:extLst>
      <p:ext uri="{BB962C8B-B14F-4D97-AF65-F5344CB8AC3E}">
        <p14:creationId xmlns:p14="http://schemas.microsoft.com/office/powerpoint/2010/main" val="4031715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How Does the Proposition 218 Process Work?</a:t>
            </a:r>
          </a:p>
        </p:txBody>
      </p:sp>
      <p:cxnSp>
        <p:nvCxnSpPr>
          <p:cNvPr id="31" name="Straight Connector 3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descr="Picture placeholder">
            <a:extLst>
              <a:ext uri="{FF2B5EF4-FFF2-40B4-BE49-F238E27FC236}">
                <a16:creationId xmlns:a16="http://schemas.microsoft.com/office/drawing/2014/main" id="{DD7E9BFF-173E-4459-9E11-AFEB7EF1AE99}"/>
              </a:ext>
            </a:extLst>
          </p:cNvPr>
          <p:cNvSpPr>
            <a:spLocks noGrp="1"/>
          </p:cNvSpPr>
          <p:nvPr>
            <p:ph sz="quarter" idx="24"/>
          </p:nvPr>
        </p:nvSpPr>
        <p:spPr>
          <a:xfrm>
            <a:off x="4976031" y="963877"/>
            <a:ext cx="6377769" cy="4930246"/>
          </a:xfrm>
        </p:spPr>
        <p:txBody>
          <a:bodyPr vert="horz" lIns="91440" tIns="45720" rIns="91440" bIns="45720" rtlCol="0" anchor="ctr">
            <a:normAutofit lnSpcReduction="10000"/>
          </a:bodyPr>
          <a:lstStyle/>
          <a:p>
            <a:pPr marL="0" algn="l"/>
            <a:endParaRPr lang="en-US" sz="2400" b="1" dirty="0"/>
          </a:p>
          <a:p>
            <a:pPr marL="0" indent="0" algn="l">
              <a:buNone/>
            </a:pPr>
            <a:r>
              <a:rPr lang="en-US" sz="2800" b="1" dirty="0"/>
              <a:t>Special Benefits:</a:t>
            </a:r>
          </a:p>
          <a:p>
            <a:pPr marL="342900" algn="l"/>
            <a:r>
              <a:rPr lang="en-US" sz="2800" dirty="0"/>
              <a:t>Only parcels identified as receiving a </a:t>
            </a:r>
            <a:r>
              <a:rPr lang="en-US" sz="2800" b="1" dirty="0"/>
              <a:t>special benefit</a:t>
            </a:r>
            <a:r>
              <a:rPr lang="en-US" sz="2800" dirty="0"/>
              <a:t> in the Engineer’s Report from a particular proposed project can be assessed. </a:t>
            </a:r>
          </a:p>
          <a:p>
            <a:pPr marL="342900" algn="l"/>
            <a:r>
              <a:rPr lang="en-US" sz="2800" dirty="0"/>
              <a:t>A “</a:t>
            </a:r>
            <a:r>
              <a:rPr lang="en-US" sz="2800" b="1" dirty="0"/>
              <a:t>special benefit</a:t>
            </a:r>
            <a:r>
              <a:rPr lang="en-US" sz="2800" dirty="0"/>
              <a:t>” is “a particular and distinct benefit over and above general benefits conferred on real property located in the district or to the public at large. </a:t>
            </a:r>
          </a:p>
          <a:p>
            <a:pPr marL="342900" algn="l"/>
            <a:r>
              <a:rPr lang="en-US" sz="2800" b="1" dirty="0"/>
              <a:t>General benefits </a:t>
            </a:r>
            <a:r>
              <a:rPr lang="en-US" sz="2800" dirty="0"/>
              <a:t>are not assessed.</a:t>
            </a:r>
          </a:p>
        </p:txBody>
      </p:sp>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a:xfrm>
            <a:off x="10571516" y="6033479"/>
            <a:ext cx="782283" cy="365125"/>
          </a:xfrm>
        </p:spPr>
        <p:txBody>
          <a:bodyPr vert="horz" lIns="91440" tIns="45720" rIns="91440" bIns="45720" rtlCol="0" anchor="ctr">
            <a:normAutofit/>
          </a:bodyPr>
          <a:lstStyle/>
          <a:p>
            <a:pPr defTabSz="914400">
              <a:spcAft>
                <a:spcPts val="600"/>
              </a:spcAft>
            </a:pPr>
            <a:fld id="{A52BEA90-E6BE-45F4-8D5D-C2E01FE3DBCB}" type="slidenum">
              <a:rPr lang="en-US" sz="1050">
                <a:solidFill>
                  <a:schemeClr val="tx1">
                    <a:alpha val="80000"/>
                  </a:schemeClr>
                </a:solidFill>
              </a:rPr>
              <a:pPr defTabSz="914400">
                <a:spcAft>
                  <a:spcPts val="600"/>
                </a:spcAft>
              </a:pPr>
              <a:t>10</a:t>
            </a:fld>
            <a:endParaRPr lang="en-US" sz="1050" dirty="0">
              <a:solidFill>
                <a:schemeClr val="tx1">
                  <a:alpha val="80000"/>
                </a:schemeClr>
              </a:solidFill>
            </a:endParaRPr>
          </a:p>
        </p:txBody>
      </p:sp>
    </p:spTree>
    <p:extLst>
      <p:ext uri="{BB962C8B-B14F-4D97-AF65-F5344CB8AC3E}">
        <p14:creationId xmlns:p14="http://schemas.microsoft.com/office/powerpoint/2010/main" val="2392690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AAC7-B596-46E8-ADBB-6246D7599CB0}"/>
              </a:ext>
            </a:extLst>
          </p:cNvPr>
          <p:cNvSpPr>
            <a:spLocks noGrp="1"/>
          </p:cNvSpPr>
          <p:nvPr>
            <p:ph type="title"/>
          </p:nvPr>
        </p:nvSpPr>
        <p:spPr>
          <a:xfrm>
            <a:off x="838200" y="71563"/>
            <a:ext cx="10515600" cy="1296062"/>
          </a:xfrm>
        </p:spPr>
        <p:txBody>
          <a:bodyPr>
            <a:normAutofit/>
          </a:bodyPr>
          <a:lstStyle/>
          <a:p>
            <a:r>
              <a:rPr lang="en-US" b="1" dirty="0"/>
              <a:t>The Assessment: The Engineering Study </a:t>
            </a:r>
            <a:endParaRPr lang="en-US" b="1" dirty="0">
              <a:solidFill>
                <a:srgbClr val="FF0000"/>
              </a:solidFill>
            </a:endParaRPr>
          </a:p>
        </p:txBody>
      </p:sp>
      <p:graphicFrame>
        <p:nvGraphicFramePr>
          <p:cNvPr id="4" name="Content Placeholder 3">
            <a:extLst>
              <a:ext uri="{FF2B5EF4-FFF2-40B4-BE49-F238E27FC236}">
                <a16:creationId xmlns:a16="http://schemas.microsoft.com/office/drawing/2014/main" id="{2850CDE9-A9C7-4009-ABD5-D9AAD3234D11}"/>
              </a:ext>
            </a:extLst>
          </p:cNvPr>
          <p:cNvGraphicFramePr>
            <a:graphicFrameLocks noGrp="1"/>
          </p:cNvGraphicFramePr>
          <p:nvPr>
            <p:ph idx="1"/>
            <p:extLst>
              <p:ext uri="{D42A27DB-BD31-4B8C-83A1-F6EECF244321}">
                <p14:modId xmlns:p14="http://schemas.microsoft.com/office/powerpoint/2010/main" val="3219998699"/>
              </p:ext>
            </p:extLst>
          </p:nvPr>
        </p:nvGraphicFramePr>
        <p:xfrm>
          <a:off x="775252" y="1129086"/>
          <a:ext cx="10515600" cy="5216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741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886968" y="1252728"/>
            <a:ext cx="3493008" cy="4352544"/>
          </a:xfrm>
        </p:spPr>
        <p:txBody>
          <a:bodyPr vert="horz" lIns="91440" tIns="45720" rIns="91440" bIns="45720" rtlCol="0" anchor="ctr">
            <a:normAutofit/>
          </a:bodyPr>
          <a:lstStyle/>
          <a:p>
            <a:pPr algn="r"/>
            <a:r>
              <a:rPr lang="en-US" sz="4000" kern="1200" dirty="0">
                <a:solidFill>
                  <a:schemeClr val="tx1"/>
                </a:solidFill>
                <a:latin typeface="+mj-lt"/>
                <a:ea typeface="+mj-ea"/>
                <a:cs typeface="+mj-cs"/>
              </a:rPr>
              <a:t>The Engineering Study – Examples of Special Benefits</a:t>
            </a:r>
          </a:p>
        </p:txBody>
      </p:sp>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a:xfrm>
            <a:off x="10469880" y="320040"/>
            <a:ext cx="914400" cy="320040"/>
          </a:xfrm>
        </p:spPr>
        <p:txBody>
          <a:bodyPr vert="horz" lIns="91440" tIns="45720" rIns="91440" bIns="45720" rtlCol="0" anchor="ctr">
            <a:normAutofit/>
          </a:bodyPr>
          <a:lstStyle/>
          <a:p>
            <a:pPr defTabSz="914400">
              <a:spcAft>
                <a:spcPts val="600"/>
              </a:spcAft>
            </a:pPr>
            <a:fld id="{A52BEA90-E6BE-45F4-8D5D-C2E01FE3DBCB}" type="slidenum">
              <a:rPr lang="en-US"/>
              <a:pPr defTabSz="914400">
                <a:spcAft>
                  <a:spcPts val="600"/>
                </a:spcAft>
              </a:pPr>
              <a:t>12</a:t>
            </a:fld>
            <a:endParaRPr lang="en-US" dirty="0"/>
          </a:p>
        </p:txBody>
      </p:sp>
      <p:sp>
        <p:nvSpPr>
          <p:cNvPr id="18" name="Isosceles Triangle 13">
            <a:extLst>
              <a:ext uri="{FF2B5EF4-FFF2-40B4-BE49-F238E27FC236}">
                <a16:creationId xmlns:a16="http://schemas.microsoft.com/office/drawing/2014/main" id="{8817AC51-5572-44EE-A0DE-7A3748336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88603" y="3336426"/>
            <a:ext cx="200040" cy="17244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Content Placeholder 8" descr="Picture placeholder">
            <a:extLst>
              <a:ext uri="{FF2B5EF4-FFF2-40B4-BE49-F238E27FC236}">
                <a16:creationId xmlns:a16="http://schemas.microsoft.com/office/drawing/2014/main" id="{DD7E9BFF-173E-4459-9E11-AFEB7EF1AE99}"/>
              </a:ext>
            </a:extLst>
          </p:cNvPr>
          <p:cNvSpPr>
            <a:spLocks noGrp="1"/>
          </p:cNvSpPr>
          <p:nvPr>
            <p:ph sz="quarter" idx="24"/>
          </p:nvPr>
        </p:nvSpPr>
        <p:spPr>
          <a:xfrm>
            <a:off x="4889679" y="640080"/>
            <a:ext cx="6963177" cy="5786477"/>
          </a:xfrm>
        </p:spPr>
        <p:txBody>
          <a:bodyPr vert="horz" lIns="91440" tIns="45720" rIns="91440" bIns="45720" rtlCol="0" anchor="ctr">
            <a:normAutofit/>
          </a:bodyPr>
          <a:lstStyle/>
          <a:p>
            <a:pPr marL="285750" algn="l"/>
            <a:r>
              <a:rPr lang="en-US" sz="2800" b="1" dirty="0"/>
              <a:t>Benefit of the District’s Existence – </a:t>
            </a:r>
            <a:r>
              <a:rPr lang="en-US" sz="2800" dirty="0"/>
              <a:t>the value of the District’s operations and ability to secure and deliver water supplies</a:t>
            </a:r>
          </a:p>
          <a:p>
            <a:pPr marL="285750" algn="l"/>
            <a:r>
              <a:rPr lang="en-US" sz="2800" b="1" dirty="0"/>
              <a:t>Benefit of the District’s Surface and Ground Water Supplies – </a:t>
            </a:r>
            <a:r>
              <a:rPr lang="en-US" sz="2800" dirty="0"/>
              <a:t>preservation and protection of entitlement to water</a:t>
            </a:r>
          </a:p>
          <a:p>
            <a:pPr marL="285750" algn="l"/>
            <a:r>
              <a:rPr lang="en-US" sz="2800" b="1" dirty="0"/>
              <a:t>Benefit of Fire Protection – </a:t>
            </a:r>
            <a:r>
              <a:rPr lang="en-US" sz="2800" dirty="0"/>
              <a:t>fire safety improvements such as hydrants and proximity of Redwood Coast Fire Protection District equipment housed in IBWD property</a:t>
            </a:r>
          </a:p>
        </p:txBody>
      </p:sp>
    </p:spTree>
    <p:extLst>
      <p:ext uri="{BB962C8B-B14F-4D97-AF65-F5344CB8AC3E}">
        <p14:creationId xmlns:p14="http://schemas.microsoft.com/office/powerpoint/2010/main" val="191450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E3AC-B7F5-4CF2-610D-CF614DC9588F}"/>
              </a:ext>
            </a:extLst>
          </p:cNvPr>
          <p:cNvSpPr>
            <a:spLocks noGrp="1"/>
          </p:cNvSpPr>
          <p:nvPr>
            <p:ph type="title"/>
          </p:nvPr>
        </p:nvSpPr>
        <p:spPr>
          <a:xfrm>
            <a:off x="838199" y="566927"/>
            <a:ext cx="10537683" cy="924687"/>
          </a:xfrm>
        </p:spPr>
        <p:txBody>
          <a:bodyPr/>
          <a:lstStyle/>
          <a:p>
            <a:r>
              <a:rPr lang="en-US" sz="3000" dirty="0"/>
              <a:t>The Engineering Study: Identify Maintenance &amp; Improvement Projects (short-term (0-5 yrs.), mid-term (6-15 yrs.), &amp; long-term (16-20 yrs.):</a:t>
            </a:r>
          </a:p>
        </p:txBody>
      </p:sp>
      <p:sp>
        <p:nvSpPr>
          <p:cNvPr id="3" name="Content Placeholder 2">
            <a:extLst>
              <a:ext uri="{FF2B5EF4-FFF2-40B4-BE49-F238E27FC236}">
                <a16:creationId xmlns:a16="http://schemas.microsoft.com/office/drawing/2014/main" id="{A96DAC91-F98B-3C9D-94F4-565F943A1FD0}"/>
              </a:ext>
            </a:extLst>
          </p:cNvPr>
          <p:cNvSpPr>
            <a:spLocks noGrp="1"/>
          </p:cNvSpPr>
          <p:nvPr>
            <p:ph sz="quarter" idx="24"/>
          </p:nvPr>
        </p:nvSpPr>
        <p:spPr/>
        <p:txBody>
          <a:bodyPr/>
          <a:lstStyle/>
          <a:p>
            <a:pPr algn="l"/>
            <a:r>
              <a:rPr lang="en-US" sz="2800" dirty="0"/>
              <a:t>Maintaining current facilities is necessary for those currently connected to the water system, while new sources of water supply and additional storage is necessary for future connections.</a:t>
            </a:r>
          </a:p>
          <a:p>
            <a:pPr algn="l"/>
            <a:r>
              <a:rPr lang="en-US" sz="2800" dirty="0"/>
              <a:t>Degrading distribution systems are a point of focus.  Modern metering technology has helped to eliminate most leaks at individual parcels, but IBWD pipelines are in poor condition.</a:t>
            </a:r>
          </a:p>
          <a:p>
            <a:pPr algn="l"/>
            <a:r>
              <a:rPr lang="en-US" sz="2800" dirty="0"/>
              <a:t>Increasing storage is a top priority and invaluable to maintaining a viable water supply during periods of drought.</a:t>
            </a:r>
          </a:p>
          <a:p>
            <a:pPr algn="l"/>
            <a:r>
              <a:rPr lang="en-US" sz="2800" dirty="0"/>
              <a:t>Adding water sources through new wells is also a key component of the plan. </a:t>
            </a:r>
            <a:endParaRPr lang="en-US" dirty="0"/>
          </a:p>
        </p:txBody>
      </p:sp>
      <p:sp>
        <p:nvSpPr>
          <p:cNvPr id="4" name="Slide Number Placeholder 3">
            <a:extLst>
              <a:ext uri="{FF2B5EF4-FFF2-40B4-BE49-F238E27FC236}">
                <a16:creationId xmlns:a16="http://schemas.microsoft.com/office/drawing/2014/main" id="{05D1780F-AED5-8529-D5A2-BAAAF935B20D}"/>
              </a:ext>
            </a:extLst>
          </p:cNvPr>
          <p:cNvSpPr>
            <a:spLocks noGrp="1"/>
          </p:cNvSpPr>
          <p:nvPr>
            <p:ph type="sldNum" sz="quarter" idx="17"/>
          </p:nvPr>
        </p:nvSpPr>
        <p:spPr/>
        <p:txBody>
          <a:bodyPr/>
          <a:lstStyle/>
          <a:p>
            <a:fld id="{A52BEA90-E6BE-45F4-8D5D-C2E01FE3DBCB}" type="slidenum">
              <a:rPr lang="en-US" smtClean="0"/>
              <a:pPr/>
              <a:t>13</a:t>
            </a:fld>
            <a:endParaRPr lang="en-US" dirty="0"/>
          </a:p>
        </p:txBody>
      </p:sp>
    </p:spTree>
    <p:extLst>
      <p:ext uri="{BB962C8B-B14F-4D97-AF65-F5344CB8AC3E}">
        <p14:creationId xmlns:p14="http://schemas.microsoft.com/office/powerpoint/2010/main" val="1452294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329E8A2-157C-4049-BCB2-7EF4A2F6F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A4E9B-325C-8248-AE5A-1147700821A8}"/>
              </a:ext>
            </a:extLst>
          </p:cNvPr>
          <p:cNvSpPr>
            <a:spLocks noGrp="1"/>
          </p:cNvSpPr>
          <p:nvPr>
            <p:ph type="title"/>
          </p:nvPr>
        </p:nvSpPr>
        <p:spPr>
          <a:xfrm>
            <a:off x="838200" y="563526"/>
            <a:ext cx="6804610" cy="1658679"/>
          </a:xfrm>
        </p:spPr>
        <p:txBody>
          <a:bodyPr vert="horz" lIns="91440" tIns="45720" rIns="91440" bIns="45720" rtlCol="0" anchor="b">
            <a:normAutofit/>
          </a:bodyPr>
          <a:lstStyle/>
          <a:p>
            <a:r>
              <a:rPr lang="en-US" sz="4000" b="1" kern="1200" dirty="0">
                <a:solidFill>
                  <a:schemeClr val="tx1"/>
                </a:solidFill>
                <a:latin typeface="+mj-lt"/>
                <a:ea typeface="+mj-ea"/>
                <a:cs typeface="+mj-cs"/>
              </a:rPr>
              <a:t>Short-term Projects (0-5 years)</a:t>
            </a:r>
          </a:p>
        </p:txBody>
      </p:sp>
      <p:pic>
        <p:nvPicPr>
          <p:cNvPr id="9" name="Content Placeholder 8" descr="A picture containing tree, plant&#10;&#10;Description automatically generated">
            <a:extLst>
              <a:ext uri="{FF2B5EF4-FFF2-40B4-BE49-F238E27FC236}">
                <a16:creationId xmlns:a16="http://schemas.microsoft.com/office/drawing/2014/main" id="{73B3F9AA-1BF9-F55A-9745-12817CD50B6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406" r="3" b="10978"/>
          <a:stretch/>
        </p:blipFill>
        <p:spPr bwMode="auto">
          <a:xfrm>
            <a:off x="7992343" y="376101"/>
            <a:ext cx="3542245" cy="35242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hed in the woods&#10;&#10;Description automatically generated with low confidence">
            <a:extLst>
              <a:ext uri="{FF2B5EF4-FFF2-40B4-BE49-F238E27FC236}">
                <a16:creationId xmlns:a16="http://schemas.microsoft.com/office/drawing/2014/main" id="{9E8C4E6E-CFDF-9195-068A-EBE827A4D415}"/>
              </a:ext>
            </a:extLst>
          </p:cNvPr>
          <p:cNvPicPr>
            <a:picLocks noChangeAspect="1"/>
          </p:cNvPicPr>
          <p:nvPr/>
        </p:nvPicPr>
        <p:blipFill rotWithShape="1">
          <a:blip r:embed="rId4">
            <a:extLst>
              <a:ext uri="{28A0092B-C50C-407E-A947-70E740481C1C}">
                <a14:useLocalDpi xmlns:a14="http://schemas.microsoft.com/office/drawing/2010/main" val="0"/>
              </a:ext>
            </a:extLst>
          </a:blip>
          <a:srcRect t="1161" b="13345"/>
          <a:stretch/>
        </p:blipFill>
        <p:spPr>
          <a:xfrm>
            <a:off x="7992343" y="4065708"/>
            <a:ext cx="3572396" cy="2290642"/>
          </a:xfrm>
          <a:prstGeom prst="rect">
            <a:avLst/>
          </a:prstGeom>
        </p:spPr>
      </p:pic>
      <p:sp>
        <p:nvSpPr>
          <p:cNvPr id="5" name="Footer Placeholder 4">
            <a:extLst>
              <a:ext uri="{FF2B5EF4-FFF2-40B4-BE49-F238E27FC236}">
                <a16:creationId xmlns:a16="http://schemas.microsoft.com/office/drawing/2014/main" id="{C7B22B35-5BE5-6AFE-2704-92EB259EE54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endParaRPr lang="en-US" sz="1200" kern="1200" dirty="0">
              <a:solidFill>
                <a:schemeClr val="tx1">
                  <a:tint val="75000"/>
                </a:schemeClr>
              </a:solidFill>
              <a:latin typeface="+mn-lt"/>
              <a:ea typeface="+mn-ea"/>
              <a:cs typeface="+mn-cs"/>
            </a:endParaRPr>
          </a:p>
        </p:txBody>
      </p:sp>
      <p:sp>
        <p:nvSpPr>
          <p:cNvPr id="6" name="Slide Number Placeholder 5">
            <a:extLst>
              <a:ext uri="{FF2B5EF4-FFF2-40B4-BE49-F238E27FC236}">
                <a16:creationId xmlns:a16="http://schemas.microsoft.com/office/drawing/2014/main" id="{C298CA5E-B00A-09F0-45E8-0E40E640176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A52BEA90-E6BE-45F4-8D5D-C2E01FE3DBCB}" type="slidenum">
              <a:rPr lang="en-US" smtClean="0"/>
              <a:pPr defTabSz="914400">
                <a:spcAft>
                  <a:spcPts val="600"/>
                </a:spcAft>
              </a:pPr>
              <a:t>14</a:t>
            </a:fld>
            <a:endParaRPr lang="en-US" dirty="0"/>
          </a:p>
        </p:txBody>
      </p:sp>
      <p:graphicFrame>
        <p:nvGraphicFramePr>
          <p:cNvPr id="13" name="Text Placeholder 3">
            <a:extLst>
              <a:ext uri="{FF2B5EF4-FFF2-40B4-BE49-F238E27FC236}">
                <a16:creationId xmlns:a16="http://schemas.microsoft.com/office/drawing/2014/main" id="{30B80CE2-56FB-F6DD-4C95-6F9D8CAB9F59}"/>
              </a:ext>
            </a:extLst>
          </p:cNvPr>
          <p:cNvGraphicFramePr/>
          <p:nvPr>
            <p:extLst>
              <p:ext uri="{D42A27DB-BD31-4B8C-83A1-F6EECF244321}">
                <p14:modId xmlns:p14="http://schemas.microsoft.com/office/powerpoint/2010/main" val="3294278323"/>
              </p:ext>
            </p:extLst>
          </p:nvPr>
        </p:nvGraphicFramePr>
        <p:xfrm>
          <a:off x="838200" y="2415500"/>
          <a:ext cx="6804610" cy="36982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89382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17CC6E0-23A1-4D82-BE1E-8E61BF6D0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53">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30382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A4E9B-325C-8248-AE5A-1147700821A8}"/>
              </a:ext>
            </a:extLst>
          </p:cNvPr>
          <p:cNvSpPr>
            <a:spLocks noGrp="1"/>
          </p:cNvSpPr>
          <p:nvPr>
            <p:ph type="title"/>
          </p:nvPr>
        </p:nvSpPr>
        <p:spPr>
          <a:xfrm>
            <a:off x="1166649" y="498764"/>
            <a:ext cx="4773964" cy="2468013"/>
          </a:xfrm>
        </p:spPr>
        <p:txBody>
          <a:bodyPr vert="horz" lIns="91440" tIns="45720" rIns="91440" bIns="45720" rtlCol="0" anchor="ctr">
            <a:normAutofit/>
          </a:bodyPr>
          <a:lstStyle/>
          <a:p>
            <a:r>
              <a:rPr lang="en-US" sz="3000" b="1" dirty="0"/>
              <a:t>Mid-term Projects (6-15 years)</a:t>
            </a:r>
          </a:p>
        </p:txBody>
      </p:sp>
      <p:sp>
        <p:nvSpPr>
          <p:cNvPr id="83" name="Rectangle 55">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4" name="Group 57">
            <a:extLst>
              <a:ext uri="{FF2B5EF4-FFF2-40B4-BE49-F238E27FC236}">
                <a16:creationId xmlns:a16="http://schemas.microsoft.com/office/drawing/2014/main" id="{735C5426-EA82-4DCE-A1FA-05CB8E1245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310171" y="73152"/>
            <a:chExt cx="1178966" cy="232963"/>
          </a:xfrm>
        </p:grpSpPr>
        <p:sp>
          <p:nvSpPr>
            <p:cNvPr id="85" name="Rectangle 64">
              <a:extLst>
                <a:ext uri="{FF2B5EF4-FFF2-40B4-BE49-F238E27FC236}">
                  <a16:creationId xmlns:a16="http://schemas.microsoft.com/office/drawing/2014/main" id="{D681F832-7F75-431A-92A3-A178BFD07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099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66">
              <a:extLst>
                <a:ext uri="{FF2B5EF4-FFF2-40B4-BE49-F238E27FC236}">
                  <a16:creationId xmlns:a16="http://schemas.microsoft.com/office/drawing/2014/main" id="{B29F133C-9E4A-4FC1-8201-9F9DD9C27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099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64">
              <a:extLst>
                <a:ext uri="{FF2B5EF4-FFF2-40B4-BE49-F238E27FC236}">
                  <a16:creationId xmlns:a16="http://schemas.microsoft.com/office/drawing/2014/main" id="{B7BDF00A-68CA-45A3-A421-2A562E81A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503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66">
              <a:extLst>
                <a:ext uri="{FF2B5EF4-FFF2-40B4-BE49-F238E27FC236}">
                  <a16:creationId xmlns:a16="http://schemas.microsoft.com/office/drawing/2014/main" id="{D8410BAC-161D-4079-9CCF-077955402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503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64">
              <a:extLst>
                <a:ext uri="{FF2B5EF4-FFF2-40B4-BE49-F238E27FC236}">
                  <a16:creationId xmlns:a16="http://schemas.microsoft.com/office/drawing/2014/main" id="{606B297D-ABCE-4DC4-8A07-E67FE6B1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6008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66">
              <a:extLst>
                <a:ext uri="{FF2B5EF4-FFF2-40B4-BE49-F238E27FC236}">
                  <a16:creationId xmlns:a16="http://schemas.microsoft.com/office/drawing/2014/main" id="{14DCF880-D05C-4A67-A946-F448EFFAD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6008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64">
              <a:extLst>
                <a:ext uri="{FF2B5EF4-FFF2-40B4-BE49-F238E27FC236}">
                  <a16:creationId xmlns:a16="http://schemas.microsoft.com/office/drawing/2014/main" id="{A273F27F-0BB8-48B8-A6D0-5DE12E8CC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3512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66">
              <a:extLst>
                <a:ext uri="{FF2B5EF4-FFF2-40B4-BE49-F238E27FC236}">
                  <a16:creationId xmlns:a16="http://schemas.microsoft.com/office/drawing/2014/main" id="{FDC67A57-09F6-49BB-B1DE-E9E22EBED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3512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64">
              <a:extLst>
                <a:ext uri="{FF2B5EF4-FFF2-40B4-BE49-F238E27FC236}">
                  <a16:creationId xmlns:a16="http://schemas.microsoft.com/office/drawing/2014/main" id="{5914EFFF-04B9-4DC5-9E2A-AE3F7C5EC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1017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66">
              <a:extLst>
                <a:ext uri="{FF2B5EF4-FFF2-40B4-BE49-F238E27FC236}">
                  <a16:creationId xmlns:a16="http://schemas.microsoft.com/office/drawing/2014/main" id="{4E91273C-FEC8-4E66-9FE6-032FAD227D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1017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64">
              <a:extLst>
                <a:ext uri="{FF2B5EF4-FFF2-40B4-BE49-F238E27FC236}">
                  <a16:creationId xmlns:a16="http://schemas.microsoft.com/office/drawing/2014/main" id="{43549AB7-85A6-437F-B21E-70CAC9273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3476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66">
              <a:extLst>
                <a:ext uri="{FF2B5EF4-FFF2-40B4-BE49-F238E27FC236}">
                  <a16:creationId xmlns:a16="http://schemas.microsoft.com/office/drawing/2014/main" id="{51571753-31C0-4905-951F-B8844882C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3476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64">
              <a:extLst>
                <a:ext uri="{FF2B5EF4-FFF2-40B4-BE49-F238E27FC236}">
                  <a16:creationId xmlns:a16="http://schemas.microsoft.com/office/drawing/2014/main" id="{924690E8-E460-4657-9107-1780FDC7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0981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66">
              <a:extLst>
                <a:ext uri="{FF2B5EF4-FFF2-40B4-BE49-F238E27FC236}">
                  <a16:creationId xmlns:a16="http://schemas.microsoft.com/office/drawing/2014/main" id="{5F925801-B673-4773-A030-EA45A3C6C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0981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64">
              <a:extLst>
                <a:ext uri="{FF2B5EF4-FFF2-40B4-BE49-F238E27FC236}">
                  <a16:creationId xmlns:a16="http://schemas.microsoft.com/office/drawing/2014/main" id="{EC52AE59-DD3E-4AE8-A043-8D1E9DF1C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485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66">
              <a:extLst>
                <a:ext uri="{FF2B5EF4-FFF2-40B4-BE49-F238E27FC236}">
                  <a16:creationId xmlns:a16="http://schemas.microsoft.com/office/drawing/2014/main" id="{73E6A69A-4164-4642-983A-0479EE643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485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64">
              <a:extLst>
                <a:ext uri="{FF2B5EF4-FFF2-40B4-BE49-F238E27FC236}">
                  <a16:creationId xmlns:a16="http://schemas.microsoft.com/office/drawing/2014/main" id="{AF9E2DD2-0D5D-4340-A1F7-37DC0FAF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599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66">
              <a:extLst>
                <a:ext uri="{FF2B5EF4-FFF2-40B4-BE49-F238E27FC236}">
                  <a16:creationId xmlns:a16="http://schemas.microsoft.com/office/drawing/2014/main" id="{F46E6AD0-05E2-47E5-9ACA-57A2686385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599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64">
              <a:extLst>
                <a:ext uri="{FF2B5EF4-FFF2-40B4-BE49-F238E27FC236}">
                  <a16:creationId xmlns:a16="http://schemas.microsoft.com/office/drawing/2014/main" id="{A1D62277-4231-49AE-8D6D-733B929A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94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66">
              <a:extLst>
                <a:ext uri="{FF2B5EF4-FFF2-40B4-BE49-F238E27FC236}">
                  <a16:creationId xmlns:a16="http://schemas.microsoft.com/office/drawing/2014/main" id="{A2D88E22-9162-411C-B867-3D0674E81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94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a16="http://schemas.microsoft.com/office/drawing/2014/main" id="{2730C568-4563-7F9E-B65C-1DB0D112FA27}"/>
              </a:ext>
            </a:extLst>
          </p:cNvPr>
          <p:cNvSpPr>
            <a:spLocks noGrp="1"/>
          </p:cNvSpPr>
          <p:nvPr>
            <p:ph type="body" sz="half" idx="2"/>
          </p:nvPr>
        </p:nvSpPr>
        <p:spPr>
          <a:xfrm>
            <a:off x="6251388" y="0"/>
            <a:ext cx="5888277" cy="3233984"/>
          </a:xfrm>
        </p:spPr>
        <p:txBody>
          <a:bodyPr vert="horz" lIns="91440" tIns="45720" rIns="91440" bIns="45720" rtlCol="0" anchor="ctr">
            <a:noAutofit/>
          </a:bodyPr>
          <a:lstStyle/>
          <a:p>
            <a:r>
              <a:rPr lang="en-US" sz="2400" b="1" dirty="0"/>
              <a:t>Circa 1985 - Water Treatment Plant Filters &amp; Equipment: </a:t>
            </a:r>
            <a:r>
              <a:rPr lang="en-US" sz="2400" dirty="0"/>
              <a:t>Replaced failing parts as urgent repairs needed.  Entire water plant filter assembly is showing age and needs replacement.</a:t>
            </a:r>
          </a:p>
          <a:p>
            <a:r>
              <a:rPr lang="en-US" sz="600" dirty="0"/>
              <a:t> </a:t>
            </a:r>
          </a:p>
          <a:p>
            <a:r>
              <a:rPr lang="en-US" sz="2400" b="1" dirty="0"/>
              <a:t>Circa 1989 - Tank 4: 125,000-gallon concrete tank: </a:t>
            </a:r>
            <a:r>
              <a:rPr lang="en-US" sz="2400" dirty="0"/>
              <a:t>The roof and siding of the wooden truss structure covering the tank is deteriorating and has a termite &amp; carpenter ant infestation.</a:t>
            </a:r>
          </a:p>
        </p:txBody>
      </p:sp>
      <p:sp>
        <p:nvSpPr>
          <p:cNvPr id="105" name="Rectangle 79">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298CA5E-B00A-09F0-45E8-0E40E640176D}"/>
              </a:ext>
            </a:extLst>
          </p:cNvPr>
          <p:cNvSpPr>
            <a:spLocks noGrp="1"/>
          </p:cNvSpPr>
          <p:nvPr>
            <p:ph type="sldNum" sz="quarter" idx="12"/>
          </p:nvPr>
        </p:nvSpPr>
        <p:spPr>
          <a:xfrm>
            <a:off x="73564" y="3379979"/>
            <a:ext cx="457200" cy="365760"/>
          </a:xfrm>
        </p:spPr>
        <p:txBody>
          <a:bodyPr vert="horz" lIns="91440" tIns="45720" rIns="91440" bIns="45720" rtlCol="0" anchor="ctr">
            <a:normAutofit/>
          </a:bodyPr>
          <a:lstStyle/>
          <a:p>
            <a:pPr algn="ctr" defTabSz="914400">
              <a:spcAft>
                <a:spcPts val="600"/>
              </a:spcAft>
            </a:pPr>
            <a:fld id="{A52BEA90-E6BE-45F4-8D5D-C2E01FE3DBCB}" type="slidenum">
              <a:rPr lang="en-US" smtClean="0">
                <a:solidFill>
                  <a:srgbClr val="FFFFFF"/>
                </a:solidFill>
              </a:rPr>
              <a:pPr algn="ctr" defTabSz="914400">
                <a:spcAft>
                  <a:spcPts val="600"/>
                </a:spcAft>
              </a:pPr>
              <a:t>15</a:t>
            </a:fld>
            <a:endParaRPr lang="en-US" dirty="0">
              <a:solidFill>
                <a:srgbClr val="FFFFFF"/>
              </a:solidFill>
            </a:endParaRPr>
          </a:p>
        </p:txBody>
      </p:sp>
      <p:sp>
        <p:nvSpPr>
          <p:cNvPr id="5" name="Footer Placeholder 4">
            <a:extLst>
              <a:ext uri="{FF2B5EF4-FFF2-40B4-BE49-F238E27FC236}">
                <a16:creationId xmlns:a16="http://schemas.microsoft.com/office/drawing/2014/main" id="{C7B22B35-5BE5-6AFE-2704-92EB259EE54B}"/>
              </a:ext>
            </a:extLst>
          </p:cNvPr>
          <p:cNvSpPr>
            <a:spLocks noGrp="1"/>
          </p:cNvSpPr>
          <p:nvPr>
            <p:ph type="ftr" sz="quarter" idx="11"/>
          </p:nvPr>
        </p:nvSpPr>
        <p:spPr>
          <a:xfrm rot="-5400000">
            <a:off x="-945222" y="5281914"/>
            <a:ext cx="2495058" cy="365125"/>
          </a:xfrm>
        </p:spPr>
        <p:txBody>
          <a:bodyPr vert="horz" lIns="91440" tIns="45720" rIns="91440" bIns="45720" rtlCol="0" anchor="ctr">
            <a:normAutofit/>
          </a:bodyPr>
          <a:lstStyle/>
          <a:p>
            <a:pPr algn="l" defTabSz="914400"/>
            <a:endParaRPr lang="en-US" sz="1200" kern="1200" dirty="0">
              <a:solidFill>
                <a:srgbClr val="FFFFFF"/>
              </a:solidFill>
              <a:latin typeface="+mn-lt"/>
              <a:ea typeface="+mn-ea"/>
              <a:cs typeface="+mn-cs"/>
            </a:endParaRPr>
          </a:p>
        </p:txBody>
      </p:sp>
      <p:pic>
        <p:nvPicPr>
          <p:cNvPr id="10" name="Picture 9" descr="A picture containing wooden, wood&#10;&#10;Description automatically generated">
            <a:extLst>
              <a:ext uri="{FF2B5EF4-FFF2-40B4-BE49-F238E27FC236}">
                <a16:creationId xmlns:a16="http://schemas.microsoft.com/office/drawing/2014/main" id="{C120E7C5-7E1A-2820-93F0-BD029C49BCC1}"/>
              </a:ext>
            </a:extLst>
          </p:cNvPr>
          <p:cNvPicPr>
            <a:picLocks noChangeAspect="1"/>
          </p:cNvPicPr>
          <p:nvPr/>
        </p:nvPicPr>
        <p:blipFill rotWithShape="1">
          <a:blip r:embed="rId3">
            <a:extLst>
              <a:ext uri="{28A0092B-C50C-407E-A947-70E740481C1C}">
                <a14:useLocalDpi xmlns:a14="http://schemas.microsoft.com/office/drawing/2010/main" val="0"/>
              </a:ext>
            </a:extLst>
          </a:blip>
          <a:srcRect t="10636" r="-2" b="-2"/>
          <a:stretch/>
        </p:blipFill>
        <p:spPr>
          <a:xfrm>
            <a:off x="1009641" y="3550674"/>
            <a:ext cx="2620327" cy="3122180"/>
          </a:xfrm>
          <a:prstGeom prst="rect">
            <a:avLst/>
          </a:prstGeom>
        </p:spPr>
      </p:pic>
      <p:pic>
        <p:nvPicPr>
          <p:cNvPr id="8" name="Content Placeholder 7" descr="A picture containing floor, indoor, building, wooden&#10;&#10;Description automatically generated">
            <a:extLst>
              <a:ext uri="{FF2B5EF4-FFF2-40B4-BE49-F238E27FC236}">
                <a16:creationId xmlns:a16="http://schemas.microsoft.com/office/drawing/2014/main" id="{AB1A41E4-131C-8BFF-565E-BD30A611A67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7264" r="-2" b="3370"/>
          <a:stretch/>
        </p:blipFill>
        <p:spPr>
          <a:xfrm>
            <a:off x="3846209" y="3550666"/>
            <a:ext cx="2620332" cy="3122190"/>
          </a:xfrm>
          <a:prstGeom prst="rect">
            <a:avLst/>
          </a:prstGeom>
        </p:spPr>
      </p:pic>
      <p:pic>
        <p:nvPicPr>
          <p:cNvPr id="12" name="Picture 11" descr="A picture containing building, wooden, floor, wood&#10;&#10;Description automatically generated">
            <a:extLst>
              <a:ext uri="{FF2B5EF4-FFF2-40B4-BE49-F238E27FC236}">
                <a16:creationId xmlns:a16="http://schemas.microsoft.com/office/drawing/2014/main" id="{17B749DE-0A20-11DC-BD21-0808285CC028}"/>
              </a:ext>
            </a:extLst>
          </p:cNvPr>
          <p:cNvPicPr>
            <a:picLocks noChangeAspect="1"/>
          </p:cNvPicPr>
          <p:nvPr/>
        </p:nvPicPr>
        <p:blipFill rotWithShape="1">
          <a:blip r:embed="rId5">
            <a:extLst>
              <a:ext uri="{28A0092B-C50C-407E-A947-70E740481C1C}">
                <a14:useLocalDpi xmlns:a14="http://schemas.microsoft.com/office/drawing/2010/main" val="0"/>
              </a:ext>
            </a:extLst>
          </a:blip>
          <a:srcRect t="10636" r="-2" b="-2"/>
          <a:stretch/>
        </p:blipFill>
        <p:spPr>
          <a:xfrm>
            <a:off x="6682775" y="3550665"/>
            <a:ext cx="2620332" cy="3122190"/>
          </a:xfrm>
          <a:prstGeom prst="rect">
            <a:avLst/>
          </a:prstGeom>
        </p:spPr>
      </p:pic>
      <p:pic>
        <p:nvPicPr>
          <p:cNvPr id="14" name="Picture 13" descr="A picture containing tree, grass, outdoor, building&#10;&#10;Description automatically generated">
            <a:extLst>
              <a:ext uri="{FF2B5EF4-FFF2-40B4-BE49-F238E27FC236}">
                <a16:creationId xmlns:a16="http://schemas.microsoft.com/office/drawing/2014/main" id="{552C8397-F437-6767-D9C2-66D49CA381E3}"/>
              </a:ext>
            </a:extLst>
          </p:cNvPr>
          <p:cNvPicPr>
            <a:picLocks noChangeAspect="1"/>
          </p:cNvPicPr>
          <p:nvPr/>
        </p:nvPicPr>
        <p:blipFill rotWithShape="1">
          <a:blip r:embed="rId6">
            <a:extLst>
              <a:ext uri="{28A0092B-C50C-407E-A947-70E740481C1C}">
                <a14:useLocalDpi xmlns:a14="http://schemas.microsoft.com/office/drawing/2010/main" val="0"/>
              </a:ext>
            </a:extLst>
          </a:blip>
          <a:srcRect l="22147" r="14910" b="2"/>
          <a:stretch/>
        </p:blipFill>
        <p:spPr>
          <a:xfrm>
            <a:off x="9519347" y="3550665"/>
            <a:ext cx="2620318" cy="3122190"/>
          </a:xfrm>
          <a:prstGeom prst="rect">
            <a:avLst/>
          </a:prstGeom>
        </p:spPr>
      </p:pic>
    </p:spTree>
    <p:extLst>
      <p:ext uri="{BB962C8B-B14F-4D97-AF65-F5344CB8AC3E}">
        <p14:creationId xmlns:p14="http://schemas.microsoft.com/office/powerpoint/2010/main" val="737414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A4E9B-325C-8248-AE5A-1147700821A8}"/>
              </a:ext>
            </a:extLst>
          </p:cNvPr>
          <p:cNvSpPr>
            <a:spLocks noGrp="1"/>
          </p:cNvSpPr>
          <p:nvPr>
            <p:ph type="title"/>
          </p:nvPr>
        </p:nvSpPr>
        <p:spPr>
          <a:xfrm>
            <a:off x="594360" y="687479"/>
            <a:ext cx="3444240" cy="1574874"/>
          </a:xfrm>
        </p:spPr>
        <p:txBody>
          <a:bodyPr vert="horz" lIns="91440" tIns="45720" rIns="91440" bIns="45720" rtlCol="0" anchor="b">
            <a:normAutofit/>
          </a:bodyPr>
          <a:lstStyle/>
          <a:p>
            <a:r>
              <a:rPr lang="en-US" sz="3400" b="1" kern="1200" dirty="0">
                <a:solidFill>
                  <a:schemeClr val="tx1"/>
                </a:solidFill>
                <a:latin typeface="+mj-lt"/>
                <a:ea typeface="+mj-ea"/>
                <a:cs typeface="+mj-cs"/>
              </a:rPr>
              <a:t>Mid-term Projects </a:t>
            </a:r>
            <a:br>
              <a:rPr lang="en-US" sz="3400" b="1" kern="1200" dirty="0">
                <a:solidFill>
                  <a:schemeClr val="tx1"/>
                </a:solidFill>
                <a:latin typeface="+mj-lt"/>
                <a:ea typeface="+mj-ea"/>
                <a:cs typeface="+mj-cs"/>
              </a:rPr>
            </a:br>
            <a:r>
              <a:rPr lang="en-US" sz="3400" b="1" kern="1200" dirty="0">
                <a:solidFill>
                  <a:schemeClr val="tx1"/>
                </a:solidFill>
                <a:latin typeface="+mj-lt"/>
                <a:ea typeface="+mj-ea"/>
                <a:cs typeface="+mj-cs"/>
              </a:rPr>
              <a:t>(6-15 years)</a:t>
            </a:r>
            <a:br>
              <a:rPr lang="en-US" sz="3400" b="1" kern="1200" dirty="0">
                <a:solidFill>
                  <a:schemeClr val="tx1"/>
                </a:solidFill>
                <a:latin typeface="+mj-lt"/>
                <a:ea typeface="+mj-ea"/>
                <a:cs typeface="+mj-cs"/>
              </a:rPr>
            </a:br>
            <a:endParaRPr lang="en-US" sz="3400" b="1" kern="1200" dirty="0">
              <a:solidFill>
                <a:schemeClr val="tx1"/>
              </a:solidFill>
              <a:latin typeface="+mj-lt"/>
              <a:ea typeface="+mj-ea"/>
              <a:cs typeface="+mj-cs"/>
            </a:endParaRPr>
          </a:p>
        </p:txBody>
      </p:sp>
      <p:grpSp>
        <p:nvGrpSpPr>
          <p:cNvPr id="51" name="Group 50">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52"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a16="http://schemas.microsoft.com/office/drawing/2014/main" id="{2730C568-4563-7F9E-B65C-1DB0D112FA27}"/>
              </a:ext>
            </a:extLst>
          </p:cNvPr>
          <p:cNvSpPr>
            <a:spLocks noGrp="1"/>
          </p:cNvSpPr>
          <p:nvPr>
            <p:ph type="body" sz="half" idx="2"/>
          </p:nvPr>
        </p:nvSpPr>
        <p:spPr>
          <a:xfrm>
            <a:off x="95623" y="2444377"/>
            <a:ext cx="4434541" cy="3646426"/>
          </a:xfrm>
        </p:spPr>
        <p:txBody>
          <a:bodyPr vert="horz" lIns="91440" tIns="45720" rIns="91440" bIns="45720" rtlCol="0" anchor="ctr">
            <a:normAutofit fontScale="85000" lnSpcReduction="20000"/>
          </a:bodyPr>
          <a:lstStyle/>
          <a:p>
            <a:pPr indent="-228600">
              <a:buFont typeface="Arial" panose="020B0604020202020204" pitchFamily="34" charset="0"/>
              <a:buChar char="•"/>
            </a:pPr>
            <a:endParaRPr lang="en-US" sz="1500" b="1" dirty="0"/>
          </a:p>
          <a:p>
            <a:r>
              <a:rPr lang="en-US" sz="3100" b="1" dirty="0"/>
              <a:t>Circa 1978 - 6" PVC Pipeline in Unit 7 and Unit 5: </a:t>
            </a:r>
            <a:r>
              <a:rPr lang="en-US" sz="3100" dirty="0"/>
              <a:t>820 linear feet (Hunolt to Pomo Lake Dr.) and 370 linear feet (Unit 5 to Hunolt) have numerous leaks and power lines touching the water main. </a:t>
            </a:r>
          </a:p>
          <a:p>
            <a:r>
              <a:rPr lang="en-US" sz="700" dirty="0"/>
              <a:t> </a:t>
            </a:r>
          </a:p>
          <a:p>
            <a:r>
              <a:rPr lang="en-US" sz="2800" b="1" dirty="0"/>
              <a:t>Circa 1989 - 3" PVC Pipeline in Unit 9:</a:t>
            </a:r>
            <a:r>
              <a:rPr lang="en-US" sz="2800" dirty="0"/>
              <a:t> 1,200 linear feet (Lot 3 to Tank T3) is leaking.</a:t>
            </a:r>
            <a:endParaRPr lang="en-US" sz="2800" b="1" dirty="0"/>
          </a:p>
        </p:txBody>
      </p:sp>
      <p:pic>
        <p:nvPicPr>
          <p:cNvPr id="12" name="Picture 11" descr="A picture containing ground, outdoor, sandy&#10;&#10;Description automatically generated">
            <a:extLst>
              <a:ext uri="{FF2B5EF4-FFF2-40B4-BE49-F238E27FC236}">
                <a16:creationId xmlns:a16="http://schemas.microsoft.com/office/drawing/2014/main" id="{F5A84159-38B8-FD1F-2532-49AF73AE8AD6}"/>
              </a:ext>
            </a:extLst>
          </p:cNvPr>
          <p:cNvPicPr>
            <a:picLocks noChangeAspect="1"/>
          </p:cNvPicPr>
          <p:nvPr/>
        </p:nvPicPr>
        <p:blipFill rotWithShape="1">
          <a:blip r:embed="rId3">
            <a:extLst>
              <a:ext uri="{28A0092B-C50C-407E-A947-70E740481C1C}">
                <a14:useLocalDpi xmlns:a14="http://schemas.microsoft.com/office/drawing/2010/main" val="0"/>
              </a:ext>
            </a:extLst>
          </a:blip>
          <a:srcRect l="20503" r="31539" b="-2"/>
          <a:stretch/>
        </p:blipFill>
        <p:spPr>
          <a:xfrm>
            <a:off x="4466900" y="531074"/>
            <a:ext cx="3566160" cy="5577118"/>
          </a:xfrm>
          <a:prstGeom prst="rect">
            <a:avLst/>
          </a:prstGeom>
        </p:spPr>
      </p:pic>
      <p:pic>
        <p:nvPicPr>
          <p:cNvPr id="8" name="Content Placeholder 7">
            <a:extLst>
              <a:ext uri="{FF2B5EF4-FFF2-40B4-BE49-F238E27FC236}">
                <a16:creationId xmlns:a16="http://schemas.microsoft.com/office/drawing/2014/main" id="{DB5C838B-08E1-4BBC-C3BD-C7EFBB9CE48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4744" b="1"/>
          <a:stretch/>
        </p:blipFill>
        <p:spPr>
          <a:xfrm>
            <a:off x="8321044" y="531074"/>
            <a:ext cx="3566160" cy="5577118"/>
          </a:xfrm>
          <a:prstGeom prst="rect">
            <a:avLst/>
          </a:prstGeom>
        </p:spPr>
      </p:pic>
      <p:sp>
        <p:nvSpPr>
          <p:cNvPr id="73" name="Rectangle 72">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C7B22B35-5BE5-6AFE-2704-92EB259EE54B}"/>
              </a:ext>
            </a:extLst>
          </p:cNvPr>
          <p:cNvSpPr>
            <a:spLocks noGrp="1"/>
          </p:cNvSpPr>
          <p:nvPr>
            <p:ph type="ftr" sz="quarter" idx="11"/>
          </p:nvPr>
        </p:nvSpPr>
        <p:spPr>
          <a:xfrm>
            <a:off x="4038600" y="6492875"/>
            <a:ext cx="4114800" cy="365125"/>
          </a:xfrm>
        </p:spPr>
        <p:txBody>
          <a:bodyPr vert="horz" lIns="91440" tIns="45720" rIns="91440" bIns="45720" rtlCol="0" anchor="ctr">
            <a:normAutofit/>
          </a:bodyPr>
          <a:lstStyle/>
          <a:p>
            <a:pPr defTabSz="914400"/>
            <a:endParaRPr lang="en-US" sz="1200" kern="1200" dirty="0">
              <a:solidFill>
                <a:schemeClr val="bg1"/>
              </a:solidFill>
              <a:latin typeface="+mn-lt"/>
              <a:ea typeface="+mn-ea"/>
              <a:cs typeface="+mn-cs"/>
            </a:endParaRPr>
          </a:p>
        </p:txBody>
      </p:sp>
      <p:sp>
        <p:nvSpPr>
          <p:cNvPr id="6" name="Slide Number Placeholder 5">
            <a:extLst>
              <a:ext uri="{FF2B5EF4-FFF2-40B4-BE49-F238E27FC236}">
                <a16:creationId xmlns:a16="http://schemas.microsoft.com/office/drawing/2014/main" id="{C298CA5E-B00A-09F0-45E8-0E40E640176D}"/>
              </a:ext>
            </a:extLst>
          </p:cNvPr>
          <p:cNvSpPr>
            <a:spLocks noGrp="1"/>
          </p:cNvSpPr>
          <p:nvPr>
            <p:ph type="sldNum" sz="quarter" idx="12"/>
          </p:nvPr>
        </p:nvSpPr>
        <p:spPr>
          <a:xfrm>
            <a:off x="8854440" y="6492875"/>
            <a:ext cx="2743200" cy="365125"/>
          </a:xfrm>
        </p:spPr>
        <p:txBody>
          <a:bodyPr vert="horz" lIns="91440" tIns="45720" rIns="91440" bIns="45720" rtlCol="0" anchor="ctr">
            <a:normAutofit/>
          </a:bodyPr>
          <a:lstStyle/>
          <a:p>
            <a:pPr defTabSz="914400">
              <a:spcAft>
                <a:spcPts val="600"/>
              </a:spcAft>
            </a:pPr>
            <a:fld id="{A52BEA90-E6BE-45F4-8D5D-C2E01FE3DBCB}" type="slidenum">
              <a:rPr lang="en-US">
                <a:solidFill>
                  <a:schemeClr val="bg1"/>
                </a:solidFill>
              </a:rPr>
              <a:pPr defTabSz="914400">
                <a:spcAft>
                  <a:spcPts val="600"/>
                </a:spcAft>
              </a:pPr>
              <a:t>16</a:t>
            </a:fld>
            <a:endParaRPr lang="en-US" dirty="0">
              <a:solidFill>
                <a:schemeClr val="bg1"/>
              </a:solidFill>
            </a:endParaRPr>
          </a:p>
        </p:txBody>
      </p:sp>
    </p:spTree>
    <p:extLst>
      <p:ext uri="{BB962C8B-B14F-4D97-AF65-F5344CB8AC3E}">
        <p14:creationId xmlns:p14="http://schemas.microsoft.com/office/powerpoint/2010/main" val="385597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EA8E6-AC82-46FE-8861-A26CCE1031BF}"/>
              </a:ext>
            </a:extLst>
          </p:cNvPr>
          <p:cNvSpPr>
            <a:spLocks noGrp="1"/>
          </p:cNvSpPr>
          <p:nvPr>
            <p:ph type="title"/>
          </p:nvPr>
        </p:nvSpPr>
        <p:spPr>
          <a:xfrm>
            <a:off x="804673" y="1445494"/>
            <a:ext cx="3616856" cy="4376572"/>
          </a:xfrm>
        </p:spPr>
        <p:txBody>
          <a:bodyPr vert="horz" lIns="91440" tIns="45720" rIns="91440" bIns="45720" rtlCol="0" anchor="ctr">
            <a:normAutofit/>
          </a:bodyPr>
          <a:lstStyle/>
          <a:p>
            <a:r>
              <a:rPr lang="en-US" sz="4800" b="1" kern="1200" dirty="0">
                <a:solidFill>
                  <a:schemeClr val="tx1"/>
                </a:solidFill>
                <a:latin typeface="+mj-lt"/>
                <a:ea typeface="+mj-ea"/>
                <a:cs typeface="+mj-cs"/>
              </a:rPr>
              <a:t>Mid-term Projects (6-15 years)</a:t>
            </a:r>
            <a:endParaRPr lang="en-US" sz="4800"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54F309AD-6DBC-62CD-3480-DEE5E236AF77}"/>
              </a:ext>
            </a:extLst>
          </p:cNvPr>
          <p:cNvSpPr>
            <a:spLocks noGrp="1"/>
          </p:cNvSpPr>
          <p:nvPr>
            <p:ph type="sldNum" sz="quarter" idx="12"/>
          </p:nvPr>
        </p:nvSpPr>
        <p:spPr>
          <a:xfrm>
            <a:off x="804672" y="603504"/>
            <a:ext cx="548640" cy="548640"/>
          </a:xfrm>
          <a:prstGeom prst="ellipse">
            <a:avLst/>
          </a:prstGeom>
          <a:solidFill>
            <a:srgbClr val="808080"/>
          </a:solidFill>
        </p:spPr>
        <p:txBody>
          <a:bodyPr vert="horz" lIns="91440" tIns="45720" rIns="91440" bIns="45720" rtlCol="0" anchor="ctr">
            <a:normAutofit/>
          </a:bodyPr>
          <a:lstStyle/>
          <a:p>
            <a:pPr algn="ctr" defTabSz="914400">
              <a:spcAft>
                <a:spcPts val="600"/>
              </a:spcAft>
            </a:pPr>
            <a:fld id="{A52BEA90-E6BE-45F4-8D5D-C2E01FE3DBCB}" type="slidenum">
              <a:rPr lang="en-US" sz="1500">
                <a:solidFill>
                  <a:srgbClr val="FFFFFF"/>
                </a:solidFill>
              </a:rPr>
              <a:pPr algn="ctr" defTabSz="914400">
                <a:spcAft>
                  <a:spcPts val="600"/>
                </a:spcAft>
              </a:pPr>
              <a:t>17</a:t>
            </a:fld>
            <a:endParaRPr lang="en-US" sz="1500" dirty="0">
              <a:solidFill>
                <a:srgbClr val="FFFFFF"/>
              </a:solidFill>
            </a:endParaRPr>
          </a:p>
        </p:txBody>
      </p:sp>
      <p:sp>
        <p:nvSpPr>
          <p:cNvPr id="11" name="Freeform: Shape 10">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068B21A-202A-8264-933C-CCF572C098DE}"/>
              </a:ext>
            </a:extLst>
          </p:cNvPr>
          <p:cNvSpPr txBox="1"/>
          <p:nvPr/>
        </p:nvSpPr>
        <p:spPr>
          <a:xfrm>
            <a:off x="6096000" y="537881"/>
            <a:ext cx="5761318" cy="5898777"/>
          </a:xfrm>
          <a:prstGeom prst="rect">
            <a:avLst/>
          </a:prstGeom>
        </p:spPr>
        <p:txBody>
          <a:bodyPr vert="horz" lIns="91440" tIns="45720" rIns="91440" bIns="45720" rtlCol="0" anchor="ctr">
            <a:normAutofit/>
          </a:bodyPr>
          <a:lstStyle/>
          <a:p>
            <a:pPr defTabSz="914400">
              <a:lnSpc>
                <a:spcPct val="90000"/>
              </a:lnSpc>
              <a:spcAft>
                <a:spcPts val="600"/>
              </a:spcAft>
            </a:pPr>
            <a:r>
              <a:rPr lang="en-US" sz="2800" b="1" dirty="0">
                <a:solidFill>
                  <a:schemeClr val="bg1"/>
                </a:solidFill>
              </a:rPr>
              <a:t>Circa 1967 - 4" asbestos pipeline in Unit 3: </a:t>
            </a:r>
            <a:r>
              <a:rPr lang="en-US" sz="2800" dirty="0">
                <a:solidFill>
                  <a:schemeClr val="bg1"/>
                </a:solidFill>
              </a:rPr>
              <a:t>1,347 linear feet (Cypress Parkway Loop) has a history of blow-outs.</a:t>
            </a:r>
          </a:p>
          <a:p>
            <a:pPr defTabSz="914400">
              <a:lnSpc>
                <a:spcPct val="90000"/>
              </a:lnSpc>
              <a:spcAft>
                <a:spcPts val="600"/>
              </a:spcAft>
            </a:pPr>
            <a:endParaRPr lang="en-US" sz="2800" dirty="0">
              <a:solidFill>
                <a:schemeClr val="bg1"/>
              </a:solidFill>
            </a:endParaRPr>
          </a:p>
          <a:p>
            <a:pPr defTabSz="914400">
              <a:lnSpc>
                <a:spcPct val="90000"/>
              </a:lnSpc>
              <a:spcAft>
                <a:spcPts val="600"/>
              </a:spcAft>
            </a:pPr>
            <a:r>
              <a:rPr lang="en-US" sz="2800" b="1" dirty="0">
                <a:solidFill>
                  <a:schemeClr val="bg1"/>
                </a:solidFill>
              </a:rPr>
              <a:t>Circa 1978 - 3" PVC Pipeline in Unit 7: </a:t>
            </a:r>
            <a:r>
              <a:rPr lang="en-US" sz="2800" dirty="0">
                <a:solidFill>
                  <a:schemeClr val="bg1"/>
                </a:solidFill>
              </a:rPr>
              <a:t>670 Linear feet (Pomo Lake Dr. sub-feed from O’Rorey's Tee to Pump Station A) has numerous leaks.</a:t>
            </a:r>
          </a:p>
        </p:txBody>
      </p:sp>
      <p:sp>
        <p:nvSpPr>
          <p:cNvPr id="3" name="Footer Placeholder 2">
            <a:extLst>
              <a:ext uri="{FF2B5EF4-FFF2-40B4-BE49-F238E27FC236}">
                <a16:creationId xmlns:a16="http://schemas.microsoft.com/office/drawing/2014/main" id="{085CB10E-492A-E2E6-E8EB-33B6FFCED2DD}"/>
              </a:ext>
            </a:extLst>
          </p:cNvPr>
          <p:cNvSpPr>
            <a:spLocks noGrp="1"/>
          </p:cNvSpPr>
          <p:nvPr>
            <p:ph type="ftr" sz="quarter" idx="11"/>
          </p:nvPr>
        </p:nvSpPr>
        <p:spPr>
          <a:xfrm>
            <a:off x="804670" y="6199632"/>
            <a:ext cx="5010912" cy="365125"/>
          </a:xfrm>
        </p:spPr>
        <p:txBody>
          <a:bodyPr vert="horz" lIns="91440" tIns="45720" rIns="91440" bIns="45720" rtlCol="0" anchor="ctr">
            <a:normAutofit/>
          </a:bodyPr>
          <a:lstStyle/>
          <a:p>
            <a:pPr algn="l" defTabSz="914400"/>
            <a:endParaRPr lang="en-US" sz="1200" kern="1200" dirty="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194066237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icture containing outdoor, tree, ground, road&#10;&#10;Description automatically generated">
            <a:extLst>
              <a:ext uri="{FF2B5EF4-FFF2-40B4-BE49-F238E27FC236}">
                <a16:creationId xmlns:a16="http://schemas.microsoft.com/office/drawing/2014/main" id="{8A2B1ED3-595E-C5A2-DFDA-8B1BCEBD2797}"/>
              </a:ext>
            </a:extLst>
          </p:cNvPr>
          <p:cNvPicPr>
            <a:picLocks noGrp="1" noChangeAspect="1"/>
          </p:cNvPicPr>
          <p:nvPr>
            <p:ph idx="1"/>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t="2647" b="55155"/>
          <a:stretch/>
        </p:blipFill>
        <p:spPr>
          <a:xfrm>
            <a:off x="-19" y="10"/>
            <a:ext cx="12188952" cy="6857990"/>
          </a:xfrm>
          <a:prstGeom prst="rect">
            <a:avLst/>
          </a:prstGeom>
        </p:spPr>
      </p:pic>
      <p:sp>
        <p:nvSpPr>
          <p:cNvPr id="2" name="Title 1">
            <a:extLst>
              <a:ext uri="{FF2B5EF4-FFF2-40B4-BE49-F238E27FC236}">
                <a16:creationId xmlns:a16="http://schemas.microsoft.com/office/drawing/2014/main" id="{869A4E9B-325C-8248-AE5A-1147700821A8}"/>
              </a:ext>
            </a:extLst>
          </p:cNvPr>
          <p:cNvSpPr>
            <a:spLocks noGrp="1"/>
          </p:cNvSpPr>
          <p:nvPr>
            <p:ph type="title"/>
          </p:nvPr>
        </p:nvSpPr>
        <p:spPr>
          <a:xfrm>
            <a:off x="6053668" y="803325"/>
            <a:ext cx="5314536" cy="1325563"/>
          </a:xfrm>
        </p:spPr>
        <p:txBody>
          <a:bodyPr vert="horz" lIns="91440" tIns="45720" rIns="91440" bIns="45720" rtlCol="0" anchor="ctr">
            <a:normAutofit/>
          </a:bodyPr>
          <a:lstStyle/>
          <a:p>
            <a:r>
              <a:rPr lang="en-US" sz="4400" b="1" kern="1200" dirty="0">
                <a:solidFill>
                  <a:schemeClr val="tx1"/>
                </a:solidFill>
                <a:latin typeface="+mj-lt"/>
                <a:ea typeface="+mj-ea"/>
                <a:cs typeface="+mj-cs"/>
              </a:rPr>
              <a:t>Long-term Projects (16-20 years)</a:t>
            </a:r>
          </a:p>
        </p:txBody>
      </p:sp>
      <p:sp>
        <p:nvSpPr>
          <p:cNvPr id="22" name="Freeform: Shape 2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A picture containing outdoor, ground, person&#10;&#10;Description automatically generated">
            <a:extLst>
              <a:ext uri="{FF2B5EF4-FFF2-40B4-BE49-F238E27FC236}">
                <a16:creationId xmlns:a16="http://schemas.microsoft.com/office/drawing/2014/main" id="{43BA9A2D-EB69-C17E-17C8-38265A4F4AB8}"/>
              </a:ext>
            </a:extLst>
          </p:cNvPr>
          <p:cNvPicPr>
            <a:picLocks noChangeAspect="1"/>
          </p:cNvPicPr>
          <p:nvPr/>
        </p:nvPicPr>
        <p:blipFill rotWithShape="1">
          <a:blip r:embed="rId4">
            <a:extLst>
              <a:ext uri="{28A0092B-C50C-407E-A947-70E740481C1C}">
                <a14:useLocalDpi xmlns:a14="http://schemas.microsoft.com/office/drawing/2010/main" val="0"/>
              </a:ext>
            </a:extLst>
          </a:blip>
          <a:srcRect l="13504" r="14323" b="1"/>
          <a:stretch/>
        </p:blipFill>
        <p:spPr>
          <a:xfrm>
            <a:off x="-2315" y="-2"/>
            <a:ext cx="5441859" cy="5654940"/>
          </a:xfrm>
          <a:custGeom>
            <a:avLst/>
            <a:gdLst/>
            <a:ahLst/>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5" name="Footer Placeholder 4">
            <a:extLst>
              <a:ext uri="{FF2B5EF4-FFF2-40B4-BE49-F238E27FC236}">
                <a16:creationId xmlns:a16="http://schemas.microsoft.com/office/drawing/2014/main" id="{C7B22B35-5BE5-6AFE-2704-92EB259EE54B}"/>
              </a:ext>
            </a:extLst>
          </p:cNvPr>
          <p:cNvSpPr>
            <a:spLocks noGrp="1"/>
          </p:cNvSpPr>
          <p:nvPr>
            <p:ph type="ftr" sz="quarter" idx="11"/>
          </p:nvPr>
        </p:nvSpPr>
        <p:spPr>
          <a:xfrm>
            <a:off x="6053666" y="6199632"/>
            <a:ext cx="4802755" cy="310896"/>
          </a:xfrm>
        </p:spPr>
        <p:txBody>
          <a:bodyPr vert="horz" lIns="91440" tIns="45720" rIns="91440" bIns="45720" rtlCol="0" anchor="ctr">
            <a:normAutofit/>
          </a:bodyPr>
          <a:lstStyle/>
          <a:p>
            <a:pPr algn="r" defTabSz="914400"/>
            <a:endParaRPr lang="en-US" sz="1100" kern="1200" dirty="0">
              <a:solidFill>
                <a:schemeClr val="tx1"/>
              </a:solidFill>
              <a:latin typeface="+mn-lt"/>
              <a:ea typeface="+mn-ea"/>
              <a:cs typeface="+mn-cs"/>
            </a:endParaRPr>
          </a:p>
        </p:txBody>
      </p:sp>
      <p:sp>
        <p:nvSpPr>
          <p:cNvPr id="6" name="Slide Number Placeholder 5">
            <a:extLst>
              <a:ext uri="{FF2B5EF4-FFF2-40B4-BE49-F238E27FC236}">
                <a16:creationId xmlns:a16="http://schemas.microsoft.com/office/drawing/2014/main" id="{C298CA5E-B00A-09F0-45E8-0E40E640176D}"/>
              </a:ext>
            </a:extLst>
          </p:cNvPr>
          <p:cNvSpPr>
            <a:spLocks noGrp="1"/>
          </p:cNvSpPr>
          <p:nvPr>
            <p:ph type="sldNum" sz="quarter" idx="12"/>
          </p:nvPr>
        </p:nvSpPr>
        <p:spPr>
          <a:xfrm>
            <a:off x="11000232" y="6108192"/>
            <a:ext cx="548640" cy="548640"/>
          </a:xfrm>
          <a:prstGeom prst="ellipse">
            <a:avLst/>
          </a:prstGeom>
          <a:solidFill>
            <a:srgbClr val="454E36"/>
          </a:solidFill>
        </p:spPr>
        <p:txBody>
          <a:bodyPr vert="horz" lIns="91440" tIns="45720" rIns="91440" bIns="45720" rtlCol="0" anchor="ctr">
            <a:normAutofit/>
          </a:bodyPr>
          <a:lstStyle/>
          <a:p>
            <a:pPr algn="ctr" defTabSz="914400">
              <a:spcAft>
                <a:spcPts val="600"/>
              </a:spcAft>
            </a:pPr>
            <a:fld id="{A52BEA90-E6BE-45F4-8D5D-C2E01FE3DBCB}" type="slidenum">
              <a:rPr lang="en-US" sz="1500">
                <a:solidFill>
                  <a:srgbClr val="FFFFFF"/>
                </a:solidFill>
              </a:rPr>
              <a:pPr algn="ctr" defTabSz="914400">
                <a:spcAft>
                  <a:spcPts val="600"/>
                </a:spcAft>
              </a:pPr>
              <a:t>18</a:t>
            </a:fld>
            <a:endParaRPr lang="en-US" sz="1500" dirty="0">
              <a:solidFill>
                <a:srgbClr val="FFFFFF"/>
              </a:solidFill>
            </a:endParaRPr>
          </a:p>
        </p:txBody>
      </p:sp>
      <p:graphicFrame>
        <p:nvGraphicFramePr>
          <p:cNvPr id="17" name="Text Placeholder 3">
            <a:extLst>
              <a:ext uri="{FF2B5EF4-FFF2-40B4-BE49-F238E27FC236}">
                <a16:creationId xmlns:a16="http://schemas.microsoft.com/office/drawing/2014/main" id="{48852754-A188-0612-6A89-BDAB9CC05D49}"/>
              </a:ext>
            </a:extLst>
          </p:cNvPr>
          <p:cNvGraphicFramePr/>
          <p:nvPr>
            <p:extLst>
              <p:ext uri="{D42A27DB-BD31-4B8C-83A1-F6EECF244321}">
                <p14:modId xmlns:p14="http://schemas.microsoft.com/office/powerpoint/2010/main" val="119705397"/>
              </p:ext>
            </p:extLst>
          </p:nvPr>
        </p:nvGraphicFramePr>
        <p:xfrm>
          <a:off x="6053667" y="2279018"/>
          <a:ext cx="5314543" cy="3375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6792983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886968" y="1252728"/>
            <a:ext cx="3493008" cy="4352544"/>
          </a:xfrm>
        </p:spPr>
        <p:txBody>
          <a:bodyPr vert="horz" lIns="91440" tIns="45720" rIns="91440" bIns="45720" rtlCol="0" anchor="ctr">
            <a:normAutofit/>
          </a:bodyPr>
          <a:lstStyle/>
          <a:p>
            <a:pPr algn="r"/>
            <a:r>
              <a:rPr lang="en-US" sz="4000" kern="1200" dirty="0">
                <a:solidFill>
                  <a:schemeClr val="tx1"/>
                </a:solidFill>
                <a:latin typeface="+mj-lt"/>
                <a:ea typeface="+mj-ea"/>
                <a:cs typeface="+mj-cs"/>
              </a:rPr>
              <a:t>The Engineering Study – Examples of Proportional Analysis</a:t>
            </a:r>
          </a:p>
        </p:txBody>
      </p:sp>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a:xfrm>
            <a:off x="10469880" y="320040"/>
            <a:ext cx="914400" cy="320040"/>
          </a:xfrm>
        </p:spPr>
        <p:txBody>
          <a:bodyPr vert="horz" lIns="91440" tIns="45720" rIns="91440" bIns="45720" rtlCol="0" anchor="ctr">
            <a:normAutofit/>
          </a:bodyPr>
          <a:lstStyle/>
          <a:p>
            <a:pPr defTabSz="914400">
              <a:spcAft>
                <a:spcPts val="600"/>
              </a:spcAft>
            </a:pPr>
            <a:fld id="{A52BEA90-E6BE-45F4-8D5D-C2E01FE3DBCB}" type="slidenum">
              <a:rPr lang="en-US"/>
              <a:pPr defTabSz="914400">
                <a:spcAft>
                  <a:spcPts val="600"/>
                </a:spcAft>
              </a:pPr>
              <a:t>19</a:t>
            </a:fld>
            <a:endParaRPr lang="en-US" dirty="0"/>
          </a:p>
        </p:txBody>
      </p:sp>
      <p:sp>
        <p:nvSpPr>
          <p:cNvPr id="18" name="Isosceles Triangle 13">
            <a:extLst>
              <a:ext uri="{FF2B5EF4-FFF2-40B4-BE49-F238E27FC236}">
                <a16:creationId xmlns:a16="http://schemas.microsoft.com/office/drawing/2014/main" id="{8817AC51-5572-44EE-A0DE-7A3748336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88603" y="3336426"/>
            <a:ext cx="200040" cy="17244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Content Placeholder 8" descr="Picture placeholder">
            <a:extLst>
              <a:ext uri="{FF2B5EF4-FFF2-40B4-BE49-F238E27FC236}">
                <a16:creationId xmlns:a16="http://schemas.microsoft.com/office/drawing/2014/main" id="{DD7E9BFF-173E-4459-9E11-AFEB7EF1AE99}"/>
              </a:ext>
            </a:extLst>
          </p:cNvPr>
          <p:cNvSpPr>
            <a:spLocks noGrp="1"/>
          </p:cNvSpPr>
          <p:nvPr>
            <p:ph sz="quarter" idx="24"/>
          </p:nvPr>
        </p:nvSpPr>
        <p:spPr>
          <a:xfrm>
            <a:off x="4889679" y="640080"/>
            <a:ext cx="6963177" cy="5786477"/>
          </a:xfrm>
        </p:spPr>
        <p:txBody>
          <a:bodyPr vert="horz" lIns="91440" tIns="45720" rIns="91440" bIns="45720" rtlCol="0" anchor="ctr">
            <a:normAutofit/>
          </a:bodyPr>
          <a:lstStyle/>
          <a:p>
            <a:pPr marL="285750" algn="l"/>
            <a:r>
              <a:rPr lang="en-US" sz="2800" b="1" dirty="0"/>
              <a:t>Flat Rate Assessment – </a:t>
            </a:r>
            <a:r>
              <a:rPr lang="en-US" sz="2800" dirty="0"/>
              <a:t>used when all parcels share equally in the special benefits conferred by the planned projects. </a:t>
            </a:r>
          </a:p>
          <a:p>
            <a:pPr marL="285750" algn="l"/>
            <a:r>
              <a:rPr lang="en-US" sz="2800" b="1" dirty="0"/>
              <a:t>Assessed Value Apportionment – </a:t>
            </a:r>
            <a:r>
              <a:rPr lang="en-US" sz="2800" dirty="0"/>
              <a:t>used when parcels with higher assessed value are conferred a greater special benefit than those will lower assessed values.</a:t>
            </a:r>
          </a:p>
          <a:p>
            <a:pPr marL="285750" algn="l"/>
            <a:r>
              <a:rPr lang="en-US" sz="2800" b="1" dirty="0"/>
              <a:t>Single Family Equivalent Ratios – </a:t>
            </a:r>
            <a:r>
              <a:rPr lang="en-US" sz="2800" dirty="0"/>
              <a:t>used when both developed and undeveloped parcels derive special benefit, but undeveloped parcels are differences in the degree of benefit.</a:t>
            </a:r>
          </a:p>
        </p:txBody>
      </p:sp>
    </p:spTree>
    <p:extLst>
      <p:ext uri="{BB962C8B-B14F-4D97-AF65-F5344CB8AC3E}">
        <p14:creationId xmlns:p14="http://schemas.microsoft.com/office/powerpoint/2010/main" val="174845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1559193-D32B-DF46-A00E-90827C46EB39}"/>
              </a:ext>
            </a:extLst>
          </p:cNvPr>
          <p:cNvSpPr>
            <a:spLocks noGrp="1"/>
          </p:cNvSpPr>
          <p:nvPr>
            <p:ph type="title"/>
          </p:nvPr>
        </p:nvSpPr>
        <p:spPr/>
        <p:txBody>
          <a:bodyPr>
            <a:normAutofit/>
          </a:bodyPr>
          <a:lstStyle/>
          <a:p>
            <a:r>
              <a:rPr lang="en-US" sz="4000" dirty="0"/>
              <a:t>Workshop Agenda</a:t>
            </a:r>
          </a:p>
        </p:txBody>
      </p:sp>
      <p:pic>
        <p:nvPicPr>
          <p:cNvPr id="8" name="Picture Placeholder 7" descr="A picture containing tree, outdoor, wood&#10;&#10;Description automatically generated">
            <a:extLst>
              <a:ext uri="{FF2B5EF4-FFF2-40B4-BE49-F238E27FC236}">
                <a16:creationId xmlns:a16="http://schemas.microsoft.com/office/drawing/2014/main" id="{EF7AD724-F7A1-54E1-957B-FCDDD0C9BAC1}"/>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t="30198" b="30198"/>
          <a:stretch>
            <a:fillRect/>
          </a:stretch>
        </p:blipFill>
        <p:spPr>
          <a:xfrm>
            <a:off x="2895600" y="2022475"/>
            <a:ext cx="2320925" cy="1225550"/>
          </a:xfrm>
        </p:spPr>
      </p:pic>
      <p:sp>
        <p:nvSpPr>
          <p:cNvPr id="20" name="Text Placeholder 19">
            <a:extLst>
              <a:ext uri="{FF2B5EF4-FFF2-40B4-BE49-F238E27FC236}">
                <a16:creationId xmlns:a16="http://schemas.microsoft.com/office/drawing/2014/main" id="{6C29D695-E04C-1A40-A4AC-7C58DA0EAFC7}"/>
              </a:ext>
            </a:extLst>
          </p:cNvPr>
          <p:cNvSpPr>
            <a:spLocks noGrp="1"/>
          </p:cNvSpPr>
          <p:nvPr>
            <p:ph type="body" sz="quarter" idx="35"/>
          </p:nvPr>
        </p:nvSpPr>
        <p:spPr>
          <a:xfrm>
            <a:off x="5216055" y="2021765"/>
            <a:ext cx="4969513" cy="1226211"/>
          </a:xfrm>
        </p:spPr>
        <p:txBody>
          <a:bodyPr>
            <a:normAutofit/>
          </a:bodyPr>
          <a:lstStyle/>
          <a:p>
            <a:r>
              <a:rPr lang="en-US" sz="2800" dirty="0"/>
              <a:t>The Water District’s Needs</a:t>
            </a:r>
          </a:p>
          <a:p>
            <a:r>
              <a:rPr lang="en-US" sz="2800" dirty="0"/>
              <a:t>The Proposition 218 Process</a:t>
            </a:r>
          </a:p>
        </p:txBody>
      </p:sp>
      <p:pic>
        <p:nvPicPr>
          <p:cNvPr id="10" name="Picture Placeholder 9" descr="A picture containing outdoor, ground, person&#10;&#10;Description automatically generated">
            <a:extLst>
              <a:ext uri="{FF2B5EF4-FFF2-40B4-BE49-F238E27FC236}">
                <a16:creationId xmlns:a16="http://schemas.microsoft.com/office/drawing/2014/main" id="{96863F95-1D19-B6B7-B78F-7AC4D414E608}"/>
              </a:ext>
            </a:extLst>
          </p:cNvPr>
          <p:cNvPicPr>
            <a:picLocks noGrp="1" noChangeAspect="1"/>
          </p:cNvPicPr>
          <p:nvPr>
            <p:ph type="pic" sz="quarter" idx="33"/>
          </p:nvPr>
        </p:nvPicPr>
        <p:blipFill>
          <a:blip r:embed="rId4">
            <a:extLst>
              <a:ext uri="{28A0092B-C50C-407E-A947-70E740481C1C}">
                <a14:useLocalDpi xmlns:a14="http://schemas.microsoft.com/office/drawing/2010/main" val="0"/>
              </a:ext>
            </a:extLst>
          </a:blip>
          <a:srcRect t="14797" b="14797"/>
          <a:stretch>
            <a:fillRect/>
          </a:stretch>
        </p:blipFill>
        <p:spPr>
          <a:xfrm>
            <a:off x="2895600" y="3470275"/>
            <a:ext cx="2320925" cy="1225550"/>
          </a:xfrm>
        </p:spPr>
      </p:pic>
      <p:sp>
        <p:nvSpPr>
          <p:cNvPr id="32" name="Text Placeholder 31">
            <a:extLst>
              <a:ext uri="{FF2B5EF4-FFF2-40B4-BE49-F238E27FC236}">
                <a16:creationId xmlns:a16="http://schemas.microsoft.com/office/drawing/2014/main" id="{9F983F22-14BA-4187-AC39-8300E1DAAEDF}"/>
              </a:ext>
            </a:extLst>
          </p:cNvPr>
          <p:cNvSpPr>
            <a:spLocks noGrp="1"/>
          </p:cNvSpPr>
          <p:nvPr>
            <p:ph type="body" sz="quarter" idx="22"/>
          </p:nvPr>
        </p:nvSpPr>
        <p:spPr>
          <a:xfrm>
            <a:off x="5216056" y="3470340"/>
            <a:ext cx="4969512" cy="1271218"/>
          </a:xfrm>
        </p:spPr>
        <p:txBody>
          <a:bodyPr>
            <a:normAutofit/>
          </a:bodyPr>
          <a:lstStyle/>
          <a:p>
            <a:r>
              <a:rPr lang="en-US" sz="2800" dirty="0"/>
              <a:t>The Proposed Projects</a:t>
            </a:r>
          </a:p>
        </p:txBody>
      </p:sp>
      <p:pic>
        <p:nvPicPr>
          <p:cNvPr id="14" name="Picture Placeholder 13" descr="A picture containing outdoor, tree, truck, power shovel&#10;&#10;Description automatically generated">
            <a:extLst>
              <a:ext uri="{FF2B5EF4-FFF2-40B4-BE49-F238E27FC236}">
                <a16:creationId xmlns:a16="http://schemas.microsoft.com/office/drawing/2014/main" id="{29E77ADA-07C9-DBEB-F675-BF9D763137B7}"/>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t="14843" b="14843"/>
          <a:stretch>
            <a:fillRect/>
          </a:stretch>
        </p:blipFill>
        <p:spPr>
          <a:xfrm>
            <a:off x="2895600" y="4922838"/>
            <a:ext cx="2320925" cy="1223962"/>
          </a:xfrm>
        </p:spPr>
      </p:pic>
      <p:sp>
        <p:nvSpPr>
          <p:cNvPr id="22" name="Text Placeholder 21">
            <a:extLst>
              <a:ext uri="{FF2B5EF4-FFF2-40B4-BE49-F238E27FC236}">
                <a16:creationId xmlns:a16="http://schemas.microsoft.com/office/drawing/2014/main" id="{40254CD8-6494-BE4F-9325-D9725283CB7A}"/>
              </a:ext>
            </a:extLst>
          </p:cNvPr>
          <p:cNvSpPr>
            <a:spLocks noGrp="1"/>
          </p:cNvSpPr>
          <p:nvPr>
            <p:ph type="body" sz="quarter" idx="36"/>
          </p:nvPr>
        </p:nvSpPr>
        <p:spPr>
          <a:xfrm>
            <a:off x="5216055" y="4922214"/>
            <a:ext cx="4969511" cy="1225296"/>
          </a:xfrm>
        </p:spPr>
        <p:txBody>
          <a:bodyPr>
            <a:noAutofit/>
          </a:bodyPr>
          <a:lstStyle/>
          <a:p>
            <a:r>
              <a:rPr lang="en-US" sz="2800" dirty="0"/>
              <a:t>Discussion &amp; Questions</a:t>
            </a:r>
          </a:p>
          <a:p>
            <a:r>
              <a:rPr lang="en-US" sz="2800" dirty="0"/>
              <a:t>The Schedule &amp; Next Steps</a:t>
            </a:r>
          </a:p>
        </p:txBody>
      </p:sp>
      <p:sp>
        <p:nvSpPr>
          <p:cNvPr id="2" name="Slide Number Placeholder 1">
            <a:extLst>
              <a:ext uri="{FF2B5EF4-FFF2-40B4-BE49-F238E27FC236}">
                <a16:creationId xmlns:a16="http://schemas.microsoft.com/office/drawing/2014/main" id="{D9A1132A-859D-EB43-9E0E-7333329A72F6}"/>
              </a:ext>
            </a:extLst>
          </p:cNvPr>
          <p:cNvSpPr>
            <a:spLocks noGrp="1"/>
          </p:cNvSpPr>
          <p:nvPr>
            <p:ph type="sldNum" sz="quarter" idx="17"/>
          </p:nvPr>
        </p:nvSpPr>
        <p:spPr/>
        <p:txBody>
          <a:bodyPr/>
          <a:lstStyle/>
          <a:p>
            <a:fld id="{A52BEA90-E6BE-45F4-8D5D-C2E01FE3DBCB}" type="slidenum">
              <a:rPr lang="en-US" smtClean="0"/>
              <a:pPr/>
              <a:t>2</a:t>
            </a:fld>
            <a:endParaRPr lang="en-US" dirty="0"/>
          </a:p>
        </p:txBody>
      </p:sp>
    </p:spTree>
    <p:extLst>
      <p:ext uri="{BB962C8B-B14F-4D97-AF65-F5344CB8AC3E}">
        <p14:creationId xmlns:p14="http://schemas.microsoft.com/office/powerpoint/2010/main" val="974409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61BA-E77B-B1AC-2928-A7548A48F39B}"/>
              </a:ext>
            </a:extLst>
          </p:cNvPr>
          <p:cNvSpPr>
            <a:spLocks noGrp="1"/>
          </p:cNvSpPr>
          <p:nvPr>
            <p:ph type="title"/>
          </p:nvPr>
        </p:nvSpPr>
        <p:spPr>
          <a:xfrm>
            <a:off x="1136429" y="627564"/>
            <a:ext cx="8325250"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Questions &amp; Community Discussion</a:t>
            </a:r>
          </a:p>
        </p:txBody>
      </p:sp>
      <p:sp>
        <p:nvSpPr>
          <p:cNvPr id="3" name="Content Placeholder 2">
            <a:extLst>
              <a:ext uri="{FF2B5EF4-FFF2-40B4-BE49-F238E27FC236}">
                <a16:creationId xmlns:a16="http://schemas.microsoft.com/office/drawing/2014/main" id="{91285EC3-3AC1-4950-BA74-D8AF8B74AD3C}"/>
              </a:ext>
            </a:extLst>
          </p:cNvPr>
          <p:cNvSpPr>
            <a:spLocks noGrp="1"/>
          </p:cNvSpPr>
          <p:nvPr>
            <p:ph sz="quarter" idx="24"/>
          </p:nvPr>
        </p:nvSpPr>
        <p:spPr>
          <a:xfrm>
            <a:off x="688875" y="1992817"/>
            <a:ext cx="7727938" cy="4420283"/>
          </a:xfrm>
        </p:spPr>
        <p:txBody>
          <a:bodyPr vert="horz" lIns="91440" tIns="45720" rIns="91440" bIns="45720" rtlCol="0" anchor="ctr">
            <a:noAutofit/>
          </a:bodyPr>
          <a:lstStyle/>
          <a:p>
            <a:pPr marL="285750" algn="l"/>
            <a:r>
              <a:rPr lang="en-US" sz="2800" dirty="0"/>
              <a:t>What is appealing to you about the Proposition 218 process and planned projects?</a:t>
            </a:r>
          </a:p>
          <a:p>
            <a:pPr marL="285750" algn="l"/>
            <a:endParaRPr lang="en-US" sz="600" dirty="0"/>
          </a:p>
          <a:p>
            <a:pPr marL="285750" algn="l"/>
            <a:r>
              <a:rPr lang="en-US" sz="2800" dirty="0"/>
              <a:t>What worries you about the Proposition 218 process and planned projects?</a:t>
            </a:r>
          </a:p>
          <a:p>
            <a:pPr marL="285750" algn="l"/>
            <a:endParaRPr lang="en-US" sz="600" dirty="0"/>
          </a:p>
          <a:p>
            <a:pPr marL="285750" algn="l"/>
            <a:r>
              <a:rPr lang="en-US" sz="2800" dirty="0"/>
              <a:t>What else would you like to know about the Proposition 218 process and plans?</a:t>
            </a:r>
          </a:p>
          <a:p>
            <a:pPr marL="285750" algn="l"/>
            <a:endParaRPr lang="en-US" sz="600" dirty="0"/>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7" descr="Help">
            <a:extLst>
              <a:ext uri="{FF2B5EF4-FFF2-40B4-BE49-F238E27FC236}">
                <a16:creationId xmlns:a16="http://schemas.microsoft.com/office/drawing/2014/main" id="{C35124C7-B4CB-55B1-D21F-38E4B39279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
        <p:nvSpPr>
          <p:cNvPr id="4" name="Slide Number Placeholder 3">
            <a:extLst>
              <a:ext uri="{FF2B5EF4-FFF2-40B4-BE49-F238E27FC236}">
                <a16:creationId xmlns:a16="http://schemas.microsoft.com/office/drawing/2014/main" id="{396E9D79-0047-7CCF-1CB7-8E6BD5B043DC}"/>
              </a:ext>
            </a:extLst>
          </p:cNvPr>
          <p:cNvSpPr>
            <a:spLocks noGrp="1"/>
          </p:cNvSpPr>
          <p:nvPr>
            <p:ph type="sldNum" sz="quarter" idx="17"/>
          </p:nvPr>
        </p:nvSpPr>
        <p:spPr>
          <a:xfrm>
            <a:off x="10341428" y="6356350"/>
            <a:ext cx="1012371" cy="365125"/>
          </a:xfrm>
        </p:spPr>
        <p:txBody>
          <a:bodyPr vert="horz" lIns="91440" tIns="45720" rIns="91440" bIns="45720" rtlCol="0" anchor="ctr">
            <a:normAutofit/>
          </a:bodyPr>
          <a:lstStyle/>
          <a:p>
            <a:pPr defTabSz="914400">
              <a:spcAft>
                <a:spcPts val="600"/>
              </a:spcAft>
            </a:pPr>
            <a:fld id="{A52BEA90-E6BE-45F4-8D5D-C2E01FE3DBCB}" type="slidenum">
              <a:rPr lang="en-US">
                <a:solidFill>
                  <a:srgbClr val="FFFFFF"/>
                </a:solidFill>
              </a:rPr>
              <a:pPr defTabSz="914400">
                <a:spcAft>
                  <a:spcPts val="600"/>
                </a:spcAft>
              </a:pPr>
              <a:t>20</a:t>
            </a:fld>
            <a:endParaRPr lang="en-US" dirty="0">
              <a:solidFill>
                <a:srgbClr val="FFFFFF"/>
              </a:solidFill>
            </a:endParaRPr>
          </a:p>
        </p:txBody>
      </p:sp>
    </p:spTree>
    <p:extLst>
      <p:ext uri="{BB962C8B-B14F-4D97-AF65-F5344CB8AC3E}">
        <p14:creationId xmlns:p14="http://schemas.microsoft.com/office/powerpoint/2010/main" val="3203543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FC61BA-E77B-B1AC-2928-A7548A48F39B}"/>
              </a:ext>
            </a:extLst>
          </p:cNvPr>
          <p:cNvSpPr>
            <a:spLocks noGrp="1"/>
          </p:cNvSpPr>
          <p:nvPr>
            <p:ph type="title"/>
          </p:nvPr>
        </p:nvSpPr>
        <p:spPr>
          <a:xfrm>
            <a:off x="838200" y="557189"/>
            <a:ext cx="2654431" cy="5567891"/>
          </a:xfrm>
        </p:spPr>
        <p:txBody>
          <a:bodyPr vert="horz" lIns="91440" tIns="45720" rIns="91440" bIns="45720" rtlCol="0" anchor="ctr">
            <a:normAutofit/>
          </a:bodyPr>
          <a:lstStyle/>
          <a:p>
            <a:r>
              <a:rPr lang="en-US" sz="5200" kern="1200" dirty="0">
                <a:solidFill>
                  <a:schemeClr val="tx1"/>
                </a:solidFill>
                <a:latin typeface="+mj-lt"/>
                <a:ea typeface="+mj-ea"/>
                <a:cs typeface="+mj-cs"/>
              </a:rPr>
              <a:t>What’s Next?</a:t>
            </a:r>
          </a:p>
        </p:txBody>
      </p:sp>
      <p:sp>
        <p:nvSpPr>
          <p:cNvPr id="4" name="Slide Number Placeholder 3">
            <a:extLst>
              <a:ext uri="{FF2B5EF4-FFF2-40B4-BE49-F238E27FC236}">
                <a16:creationId xmlns:a16="http://schemas.microsoft.com/office/drawing/2014/main" id="{396E9D79-0047-7CCF-1CB7-8E6BD5B043DC}"/>
              </a:ext>
            </a:extLst>
          </p:cNvPr>
          <p:cNvSpPr>
            <a:spLocks noGrp="1"/>
          </p:cNvSpPr>
          <p:nvPr>
            <p:ph type="sldNum" sz="quarter" idx="17"/>
          </p:nvPr>
        </p:nvSpPr>
        <p:spPr>
          <a:xfrm>
            <a:off x="8610600" y="6356350"/>
            <a:ext cx="2743200" cy="365125"/>
          </a:xfrm>
        </p:spPr>
        <p:txBody>
          <a:bodyPr vert="horz" lIns="91440" tIns="45720" rIns="91440" bIns="45720" rtlCol="0" anchor="ctr">
            <a:normAutofit/>
          </a:bodyPr>
          <a:lstStyle/>
          <a:p>
            <a:pPr defTabSz="914400">
              <a:spcAft>
                <a:spcPts val="600"/>
              </a:spcAft>
            </a:pPr>
            <a:fld id="{A52BEA90-E6BE-45F4-8D5D-C2E01FE3DBCB}" type="slidenum">
              <a:rPr lang="en-US" smtClean="0"/>
              <a:pPr defTabSz="914400">
                <a:spcAft>
                  <a:spcPts val="600"/>
                </a:spcAft>
              </a:pPr>
              <a:t>21</a:t>
            </a:fld>
            <a:endParaRPr lang="en-US" dirty="0"/>
          </a:p>
        </p:txBody>
      </p:sp>
      <p:graphicFrame>
        <p:nvGraphicFramePr>
          <p:cNvPr id="19" name="Content Placeholder 2">
            <a:extLst>
              <a:ext uri="{FF2B5EF4-FFF2-40B4-BE49-F238E27FC236}">
                <a16:creationId xmlns:a16="http://schemas.microsoft.com/office/drawing/2014/main" id="{AE69956A-37AB-0F9D-4F10-03222C9DB3B8}"/>
              </a:ext>
            </a:extLst>
          </p:cNvPr>
          <p:cNvGraphicFramePr>
            <a:graphicFrameLocks noGrp="1"/>
          </p:cNvGraphicFramePr>
          <p:nvPr>
            <p:ph sz="quarter" idx="24"/>
            <p:extLst>
              <p:ext uri="{D42A27DB-BD31-4B8C-83A1-F6EECF244321}">
                <p14:modId xmlns:p14="http://schemas.microsoft.com/office/powerpoint/2010/main" val="3750103377"/>
              </p:ext>
            </p:extLst>
          </p:nvPr>
        </p:nvGraphicFramePr>
        <p:xfrm>
          <a:off x="3087638" y="344438"/>
          <a:ext cx="8269211" cy="6175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4099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F36EEF6-BB09-2642-A1B4-CF98A1906F59}"/>
              </a:ext>
            </a:extLst>
          </p:cNvPr>
          <p:cNvSpPr>
            <a:spLocks noGrp="1"/>
          </p:cNvSpPr>
          <p:nvPr>
            <p:ph type="title"/>
          </p:nvPr>
        </p:nvSpPr>
        <p:spPr>
          <a:xfrm>
            <a:off x="433589" y="4525347"/>
            <a:ext cx="7018985" cy="1737360"/>
          </a:xfrm>
        </p:spPr>
        <p:txBody>
          <a:bodyPr vert="horz" lIns="91440" tIns="45720" rIns="91440" bIns="45720" rtlCol="0" anchor="ctr">
            <a:normAutofit/>
          </a:bodyPr>
          <a:lstStyle/>
          <a:p>
            <a:pPr algn="r"/>
            <a:r>
              <a:rPr lang="en-US" sz="3200" b="1" u="sng" dirty="0">
                <a:solidFill>
                  <a:schemeClr val="tx1"/>
                </a:solidFill>
                <a:latin typeface="+mn-lt"/>
              </a:rPr>
              <a:t>Thank you </a:t>
            </a:r>
            <a:r>
              <a:rPr lang="en-US" sz="3200" dirty="0">
                <a:solidFill>
                  <a:schemeClr val="tx1"/>
                </a:solidFill>
                <a:latin typeface="+mn-lt"/>
              </a:rPr>
              <a:t>for taking the time to participate in the workshop &amp; discussion.</a:t>
            </a:r>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rgbClr val="40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Fog in frozen winter forest&#10;">
            <a:extLst>
              <a:ext uri="{FF2B5EF4-FFF2-40B4-BE49-F238E27FC236}">
                <a16:creationId xmlns:a16="http://schemas.microsoft.com/office/drawing/2014/main" id="{36A25C47-2B04-5343-B7CC-81DD928F010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1015"/>
          <a:stretch/>
        </p:blipFill>
        <p:spPr>
          <a:xfrm>
            <a:off x="6492113" y="10"/>
            <a:ext cx="5699887" cy="4059234"/>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465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551063" y="963877"/>
            <a:ext cx="3693933" cy="4930246"/>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Irish Beach Water District Needs: Why Do We Need a Proposition 218 Assessment?</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descr="Picture placeholder">
            <a:extLst>
              <a:ext uri="{FF2B5EF4-FFF2-40B4-BE49-F238E27FC236}">
                <a16:creationId xmlns:a16="http://schemas.microsoft.com/office/drawing/2014/main" id="{DD7E9BFF-173E-4459-9E11-AFEB7EF1AE99}"/>
              </a:ext>
            </a:extLst>
          </p:cNvPr>
          <p:cNvSpPr>
            <a:spLocks noGrp="1"/>
          </p:cNvSpPr>
          <p:nvPr>
            <p:ph sz="quarter" idx="24"/>
          </p:nvPr>
        </p:nvSpPr>
        <p:spPr>
          <a:xfrm>
            <a:off x="4832392" y="526840"/>
            <a:ext cx="6741931" cy="5613569"/>
          </a:xfrm>
        </p:spPr>
        <p:txBody>
          <a:bodyPr vert="horz" lIns="91440" tIns="45720" rIns="91440" bIns="45720" rtlCol="0" anchor="ctr">
            <a:noAutofit/>
          </a:bodyPr>
          <a:lstStyle/>
          <a:p>
            <a:pPr marL="285750" algn="l"/>
            <a:r>
              <a:rPr lang="en-US" sz="2500" dirty="0"/>
              <a:t>The purpose of an assessment is to ensure the long-term water supply reliability to the District.</a:t>
            </a:r>
          </a:p>
          <a:p>
            <a:pPr marL="285750" algn="l"/>
            <a:r>
              <a:rPr lang="en-US" sz="2500" dirty="0"/>
              <a:t>Many of the District’s facilities are 40-50 years old and showing signs of wear / potential failure.</a:t>
            </a:r>
          </a:p>
          <a:p>
            <a:pPr marL="57150" indent="0" algn="l">
              <a:buNone/>
            </a:pPr>
            <a:endParaRPr lang="en-US" sz="2000" dirty="0">
              <a:solidFill>
                <a:srgbClr val="FF0000"/>
              </a:solidFill>
            </a:endParaRPr>
          </a:p>
          <a:p>
            <a:pPr marL="57150" indent="0" algn="l">
              <a:buNone/>
            </a:pPr>
            <a:endParaRPr lang="en-US" sz="2000" dirty="0">
              <a:solidFill>
                <a:srgbClr val="FF0000"/>
              </a:solidFill>
            </a:endParaRPr>
          </a:p>
          <a:p>
            <a:pPr marL="57150" indent="0" algn="l">
              <a:buNone/>
            </a:pPr>
            <a:endParaRPr lang="en-US" sz="2000" dirty="0">
              <a:solidFill>
                <a:srgbClr val="FF0000"/>
              </a:solidFill>
            </a:endParaRPr>
          </a:p>
          <a:p>
            <a:pPr marL="57150" indent="0" algn="l">
              <a:buNone/>
            </a:pPr>
            <a:endParaRPr lang="en-US" sz="2000" dirty="0">
              <a:solidFill>
                <a:srgbClr val="FF0000"/>
              </a:solidFill>
            </a:endParaRPr>
          </a:p>
          <a:p>
            <a:pPr marL="57150" indent="0" algn="l">
              <a:buNone/>
            </a:pPr>
            <a:endParaRPr lang="en-US" sz="2000" dirty="0">
              <a:solidFill>
                <a:srgbClr val="FF0000"/>
              </a:solidFill>
            </a:endParaRPr>
          </a:p>
          <a:p>
            <a:pPr marL="57150" indent="0" algn="l">
              <a:buNone/>
            </a:pPr>
            <a:endParaRPr lang="en-US" sz="2000" dirty="0">
              <a:solidFill>
                <a:srgbClr val="FF0000"/>
              </a:solidFill>
            </a:endParaRPr>
          </a:p>
          <a:p>
            <a:pPr marL="57150" indent="0" algn="l">
              <a:buNone/>
            </a:pPr>
            <a:endParaRPr lang="en-US" sz="2000" dirty="0">
              <a:solidFill>
                <a:srgbClr val="FF0000"/>
              </a:solidFill>
            </a:endParaRPr>
          </a:p>
          <a:p>
            <a:pPr marL="57150" indent="0" algn="l">
              <a:buNone/>
            </a:pPr>
            <a:endParaRPr lang="en-US" sz="2000" dirty="0">
              <a:solidFill>
                <a:srgbClr val="FF0000"/>
              </a:solidFill>
            </a:endParaRPr>
          </a:p>
          <a:p>
            <a:pPr marL="57150" indent="0" algn="l">
              <a:buNone/>
            </a:pPr>
            <a:endParaRPr lang="en-US" sz="2000" dirty="0">
              <a:solidFill>
                <a:srgbClr val="FF0000"/>
              </a:solidFill>
            </a:endParaRPr>
          </a:p>
        </p:txBody>
      </p:sp>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a:xfrm>
            <a:off x="10571516" y="6033479"/>
            <a:ext cx="782283" cy="365125"/>
          </a:xfrm>
        </p:spPr>
        <p:txBody>
          <a:bodyPr vert="horz" lIns="91440" tIns="45720" rIns="91440" bIns="45720" rtlCol="0" anchor="ctr">
            <a:normAutofit/>
          </a:bodyPr>
          <a:lstStyle/>
          <a:p>
            <a:pPr defTabSz="914400">
              <a:spcAft>
                <a:spcPts val="600"/>
              </a:spcAft>
            </a:pPr>
            <a:fld id="{A52BEA90-E6BE-45F4-8D5D-C2E01FE3DBCB}" type="slidenum">
              <a:rPr lang="en-US" sz="1050">
                <a:solidFill>
                  <a:schemeClr val="tx1">
                    <a:alpha val="80000"/>
                  </a:schemeClr>
                </a:solidFill>
              </a:rPr>
              <a:pPr defTabSz="914400">
                <a:spcAft>
                  <a:spcPts val="600"/>
                </a:spcAft>
              </a:pPr>
              <a:t>3</a:t>
            </a:fld>
            <a:endParaRPr lang="en-US" sz="1050" dirty="0">
              <a:solidFill>
                <a:schemeClr val="tx1">
                  <a:alpha val="80000"/>
                </a:schemeClr>
              </a:solidFill>
            </a:endParaRPr>
          </a:p>
        </p:txBody>
      </p:sp>
      <p:graphicFrame>
        <p:nvGraphicFramePr>
          <p:cNvPr id="4" name="Object 3">
            <a:extLst>
              <a:ext uri="{FF2B5EF4-FFF2-40B4-BE49-F238E27FC236}">
                <a16:creationId xmlns:a16="http://schemas.microsoft.com/office/drawing/2014/main" id="{AAE0F22C-C2D3-4911-CE4A-3B0C153E43A7}"/>
              </a:ext>
            </a:extLst>
          </p:cNvPr>
          <p:cNvGraphicFramePr>
            <a:graphicFrameLocks noChangeAspect="1"/>
          </p:cNvGraphicFramePr>
          <p:nvPr>
            <p:extLst>
              <p:ext uri="{D42A27DB-BD31-4B8C-83A1-F6EECF244321}">
                <p14:modId xmlns:p14="http://schemas.microsoft.com/office/powerpoint/2010/main" val="3322312244"/>
              </p:ext>
            </p:extLst>
          </p:nvPr>
        </p:nvGraphicFramePr>
        <p:xfrm>
          <a:off x="4892948" y="2460174"/>
          <a:ext cx="6612747" cy="3092838"/>
        </p:xfrm>
        <a:graphic>
          <a:graphicData uri="http://schemas.openxmlformats.org/presentationml/2006/ole">
            <mc:AlternateContent xmlns:mc="http://schemas.openxmlformats.org/markup-compatibility/2006">
              <mc:Choice xmlns:v="urn:schemas-microsoft-com:vml" Requires="v">
                <p:oleObj name="Worksheet" r:id="rId3" imgW="4572000" imgH="2137618" progId="Excel.Sheet.12">
                  <p:embed/>
                </p:oleObj>
              </mc:Choice>
              <mc:Fallback>
                <p:oleObj name="Worksheet" r:id="rId3" imgW="4572000" imgH="2137618" progId="Excel.Sheet.12">
                  <p:embed/>
                  <p:pic>
                    <p:nvPicPr>
                      <p:cNvPr id="0" name=""/>
                      <p:cNvPicPr/>
                      <p:nvPr/>
                    </p:nvPicPr>
                    <p:blipFill>
                      <a:blip r:embed="rId4"/>
                      <a:stretch>
                        <a:fillRect/>
                      </a:stretch>
                    </p:blipFill>
                    <p:spPr>
                      <a:xfrm>
                        <a:off x="4892948" y="2460174"/>
                        <a:ext cx="6612747" cy="3092838"/>
                      </a:xfrm>
                      <a:prstGeom prst="rect">
                        <a:avLst/>
                      </a:prstGeom>
                    </p:spPr>
                  </p:pic>
                </p:oleObj>
              </mc:Fallback>
            </mc:AlternateContent>
          </a:graphicData>
        </a:graphic>
      </p:graphicFrame>
    </p:spTree>
    <p:extLst>
      <p:ext uri="{BB962C8B-B14F-4D97-AF65-F5344CB8AC3E}">
        <p14:creationId xmlns:p14="http://schemas.microsoft.com/office/powerpoint/2010/main" val="2853389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547037" y="963877"/>
            <a:ext cx="3785525" cy="4930246"/>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Irish Beach Water District Needs: Why Do We Need a Proposition 218 Assessment?</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descr="Picture placeholder">
            <a:extLst>
              <a:ext uri="{FF2B5EF4-FFF2-40B4-BE49-F238E27FC236}">
                <a16:creationId xmlns:a16="http://schemas.microsoft.com/office/drawing/2014/main" id="{DD7E9BFF-173E-4459-9E11-AFEB7EF1AE99}"/>
              </a:ext>
            </a:extLst>
          </p:cNvPr>
          <p:cNvSpPr>
            <a:spLocks noGrp="1"/>
          </p:cNvSpPr>
          <p:nvPr>
            <p:ph sz="quarter" idx="24"/>
          </p:nvPr>
        </p:nvSpPr>
        <p:spPr>
          <a:xfrm>
            <a:off x="4850558" y="545007"/>
            <a:ext cx="6794405" cy="5571178"/>
          </a:xfrm>
        </p:spPr>
        <p:txBody>
          <a:bodyPr vert="horz" lIns="91440" tIns="45720" rIns="91440" bIns="45720" rtlCol="0" anchor="ctr">
            <a:normAutofit fontScale="40000" lnSpcReduction="20000"/>
          </a:bodyPr>
          <a:lstStyle/>
          <a:p>
            <a:pPr algn="l"/>
            <a:endParaRPr lang="en-US" sz="2400" dirty="0"/>
          </a:p>
          <a:p>
            <a:pPr marL="285750" algn="l"/>
            <a:r>
              <a:rPr lang="en-US" sz="7000" dirty="0"/>
              <a:t>The prior assessment (2002 – 2016) funded upgrades for many of the District’s facilities.  But maintenance and upgrades have been deferred for other critical parts of our water system.</a:t>
            </a:r>
          </a:p>
          <a:p>
            <a:pPr marL="285750" algn="l"/>
            <a:r>
              <a:rPr lang="en-US" sz="7000" dirty="0"/>
              <a:t>The costs of maintenance, repair, and replacement have increased dramatically.</a:t>
            </a:r>
          </a:p>
          <a:p>
            <a:pPr marL="285750" algn="l"/>
            <a:r>
              <a:rPr lang="en-US" sz="7000" dirty="0"/>
              <a:t>The existing water source, storage, and distribution system will not support full build-out.</a:t>
            </a:r>
          </a:p>
          <a:p>
            <a:pPr marL="285750" algn="l"/>
            <a:r>
              <a:rPr lang="en-US" sz="7000" dirty="0"/>
              <a:t>An assessment spreads the cost of maintenance and improvements over many years and stabilizes funding resources so that the community will not be faced with recurring availability fee increases.</a:t>
            </a:r>
          </a:p>
        </p:txBody>
      </p:sp>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a:xfrm>
            <a:off x="10571516" y="6033479"/>
            <a:ext cx="782283" cy="365125"/>
          </a:xfrm>
        </p:spPr>
        <p:txBody>
          <a:bodyPr vert="horz" lIns="91440" tIns="45720" rIns="91440" bIns="45720" rtlCol="0" anchor="ctr">
            <a:normAutofit/>
          </a:bodyPr>
          <a:lstStyle/>
          <a:p>
            <a:pPr defTabSz="914400">
              <a:spcAft>
                <a:spcPts val="600"/>
              </a:spcAft>
            </a:pPr>
            <a:fld id="{A52BEA90-E6BE-45F4-8D5D-C2E01FE3DBCB}" type="slidenum">
              <a:rPr lang="en-US" sz="1050">
                <a:solidFill>
                  <a:schemeClr val="tx1">
                    <a:alpha val="80000"/>
                  </a:schemeClr>
                </a:solidFill>
              </a:rPr>
              <a:pPr defTabSz="914400">
                <a:spcAft>
                  <a:spcPts val="600"/>
                </a:spcAft>
              </a:pPr>
              <a:t>4</a:t>
            </a:fld>
            <a:endParaRPr lang="en-US" sz="1050" dirty="0">
              <a:solidFill>
                <a:schemeClr val="tx1">
                  <a:alpha val="80000"/>
                </a:schemeClr>
              </a:solidFill>
            </a:endParaRPr>
          </a:p>
        </p:txBody>
      </p:sp>
    </p:spTree>
    <p:extLst>
      <p:ext uri="{BB962C8B-B14F-4D97-AF65-F5344CB8AC3E}">
        <p14:creationId xmlns:p14="http://schemas.microsoft.com/office/powerpoint/2010/main" val="4219656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838200" y="566928"/>
            <a:ext cx="10537826" cy="873436"/>
          </a:xfrm>
        </p:spPr>
        <p:txBody>
          <a:bodyPr/>
          <a:lstStyle/>
          <a:p>
            <a:r>
              <a:rPr lang="en-US" sz="3600" dirty="0"/>
              <a:t>Why Not Raise Rates &amp; Availability Fees for Parcels Connected to the Water System?</a:t>
            </a:r>
          </a:p>
        </p:txBody>
      </p:sp>
      <p:graphicFrame>
        <p:nvGraphicFramePr>
          <p:cNvPr id="11" name="Content Placeholder 8" descr="Picture placeholder">
            <a:extLst>
              <a:ext uri="{FF2B5EF4-FFF2-40B4-BE49-F238E27FC236}">
                <a16:creationId xmlns:a16="http://schemas.microsoft.com/office/drawing/2014/main" id="{4AD1D5C4-880B-D664-B27B-A5F20711FAB5}"/>
              </a:ext>
            </a:extLst>
          </p:cNvPr>
          <p:cNvGraphicFramePr>
            <a:graphicFrameLocks noGrp="1"/>
          </p:cNvGraphicFramePr>
          <p:nvPr>
            <p:ph sz="quarter" idx="24"/>
            <p:extLst>
              <p:ext uri="{D42A27DB-BD31-4B8C-83A1-F6EECF244321}">
                <p14:modId xmlns:p14="http://schemas.microsoft.com/office/powerpoint/2010/main" val="1444844915"/>
              </p:ext>
            </p:extLst>
          </p:nvPr>
        </p:nvGraphicFramePr>
        <p:xfrm>
          <a:off x="838200" y="1779588"/>
          <a:ext cx="10537825" cy="4576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p:txBody>
          <a:bodyPr/>
          <a:lstStyle/>
          <a:p>
            <a:fld id="{A52BEA90-E6BE-45F4-8D5D-C2E01FE3DBCB}" type="slidenum">
              <a:rPr lang="en-US" smtClean="0"/>
              <a:pPr/>
              <a:t>5</a:t>
            </a:fld>
            <a:endParaRPr lang="en-US" dirty="0"/>
          </a:p>
        </p:txBody>
      </p:sp>
    </p:spTree>
    <p:extLst>
      <p:ext uri="{BB962C8B-B14F-4D97-AF65-F5344CB8AC3E}">
        <p14:creationId xmlns:p14="http://schemas.microsoft.com/office/powerpoint/2010/main" val="1465773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660068" y="963877"/>
            <a:ext cx="3672494" cy="4930246"/>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How Does the Proposition 218 Process Work?</a:t>
            </a:r>
          </a:p>
        </p:txBody>
      </p:sp>
      <p:sp>
        <p:nvSpPr>
          <p:cNvPr id="9" name="Content Placeholder 8" descr="Picture placeholder">
            <a:extLst>
              <a:ext uri="{FF2B5EF4-FFF2-40B4-BE49-F238E27FC236}">
                <a16:creationId xmlns:a16="http://schemas.microsoft.com/office/drawing/2014/main" id="{DD7E9BFF-173E-4459-9E11-AFEB7EF1AE99}"/>
              </a:ext>
            </a:extLst>
          </p:cNvPr>
          <p:cNvSpPr>
            <a:spLocks noGrp="1"/>
          </p:cNvSpPr>
          <p:nvPr>
            <p:ph sz="quarter" idx="24"/>
          </p:nvPr>
        </p:nvSpPr>
        <p:spPr>
          <a:xfrm>
            <a:off x="4838449" y="532895"/>
            <a:ext cx="6794412" cy="5583290"/>
          </a:xfrm>
        </p:spPr>
        <p:txBody>
          <a:bodyPr vert="horz" lIns="91440" tIns="45720" rIns="91440" bIns="45720" rtlCol="0" anchor="ctr">
            <a:normAutofit/>
          </a:bodyPr>
          <a:lstStyle/>
          <a:p>
            <a:pPr marL="0" indent="0" algn="l">
              <a:buNone/>
            </a:pPr>
            <a:r>
              <a:rPr lang="en-US" sz="3600" dirty="0"/>
              <a:t>Overview:</a:t>
            </a:r>
          </a:p>
          <a:p>
            <a:pPr algn="l"/>
            <a:r>
              <a:rPr lang="en-US" sz="2800" dirty="0"/>
              <a:t>“Right to vote on taxes” Act  approved by California voters in November 1996.</a:t>
            </a:r>
          </a:p>
          <a:p>
            <a:pPr algn="l"/>
            <a:r>
              <a:rPr lang="en-US" sz="2800" dirty="0"/>
              <a:t>Certain water-related charges cannot be increased without: </a:t>
            </a:r>
          </a:p>
          <a:p>
            <a:pPr marL="971550" lvl="1" indent="-514350">
              <a:buAutoNum type="arabicParenR"/>
            </a:pPr>
            <a:r>
              <a:rPr lang="en-US" sz="2800" dirty="0"/>
              <a:t>Written Notice to rate payers; and </a:t>
            </a:r>
          </a:p>
          <a:p>
            <a:pPr marL="971550" lvl="1" indent="-514350">
              <a:buAutoNum type="arabicParenR"/>
            </a:pPr>
            <a:r>
              <a:rPr lang="en-US" sz="2800" dirty="0"/>
              <a:t>An opportunity for Landowners to protest the increase.</a:t>
            </a:r>
          </a:p>
          <a:p>
            <a:pPr algn="l"/>
            <a:endParaRPr lang="en-US" sz="2400" dirty="0"/>
          </a:p>
        </p:txBody>
      </p:sp>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a:xfrm>
            <a:off x="10571516" y="6033479"/>
            <a:ext cx="782283" cy="365125"/>
          </a:xfrm>
        </p:spPr>
        <p:txBody>
          <a:bodyPr vert="horz" lIns="91440" tIns="45720" rIns="91440" bIns="45720" rtlCol="0" anchor="ctr">
            <a:normAutofit/>
          </a:bodyPr>
          <a:lstStyle/>
          <a:p>
            <a:pPr defTabSz="914400">
              <a:spcAft>
                <a:spcPts val="600"/>
              </a:spcAft>
            </a:pPr>
            <a:fld id="{A52BEA90-E6BE-45F4-8D5D-C2E01FE3DBCB}" type="slidenum">
              <a:rPr lang="en-US" sz="1050">
                <a:solidFill>
                  <a:schemeClr val="tx1">
                    <a:alpha val="80000"/>
                  </a:schemeClr>
                </a:solidFill>
              </a:rPr>
              <a:pPr defTabSz="914400">
                <a:spcAft>
                  <a:spcPts val="600"/>
                </a:spcAft>
              </a:pPr>
              <a:t>6</a:t>
            </a:fld>
            <a:endParaRPr lang="en-US" sz="1050" dirty="0">
              <a:solidFill>
                <a:schemeClr val="tx1">
                  <a:alpha val="80000"/>
                </a:schemeClr>
              </a:solidFill>
            </a:endParaRPr>
          </a:p>
        </p:txBody>
      </p:sp>
    </p:spTree>
    <p:extLst>
      <p:ext uri="{BB962C8B-B14F-4D97-AF65-F5344CB8AC3E}">
        <p14:creationId xmlns:p14="http://schemas.microsoft.com/office/powerpoint/2010/main" val="1873490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593452" y="963877"/>
            <a:ext cx="3739110" cy="4930246"/>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How Does the Proposition 218 Process Work?</a:t>
            </a:r>
          </a:p>
        </p:txBody>
      </p:sp>
      <p:sp>
        <p:nvSpPr>
          <p:cNvPr id="9" name="Content Placeholder 8" descr="Picture placeholder">
            <a:extLst>
              <a:ext uri="{FF2B5EF4-FFF2-40B4-BE49-F238E27FC236}">
                <a16:creationId xmlns:a16="http://schemas.microsoft.com/office/drawing/2014/main" id="{DD7E9BFF-173E-4459-9E11-AFEB7EF1AE99}"/>
              </a:ext>
            </a:extLst>
          </p:cNvPr>
          <p:cNvSpPr>
            <a:spLocks noGrp="1"/>
          </p:cNvSpPr>
          <p:nvPr>
            <p:ph sz="quarter" idx="24"/>
          </p:nvPr>
        </p:nvSpPr>
        <p:spPr>
          <a:xfrm>
            <a:off x="4976030" y="708509"/>
            <a:ext cx="6699221" cy="5413732"/>
          </a:xfrm>
        </p:spPr>
        <p:txBody>
          <a:bodyPr vert="horz" lIns="91440" tIns="45720" rIns="91440" bIns="45720" rtlCol="0" anchor="ctr">
            <a:normAutofit/>
          </a:bodyPr>
          <a:lstStyle/>
          <a:p>
            <a:pPr marL="0" indent="0" algn="l">
              <a:buNone/>
            </a:pPr>
            <a:r>
              <a:rPr lang="en-US" sz="3600" dirty="0"/>
              <a:t>Overview Continued:</a:t>
            </a:r>
          </a:p>
          <a:p>
            <a:pPr marL="342900" algn="l"/>
            <a:r>
              <a:rPr lang="en-US" sz="2800" dirty="0"/>
              <a:t>Does not apply to District </a:t>
            </a:r>
            <a:r>
              <a:rPr lang="en-US" sz="2800" b="1" dirty="0"/>
              <a:t>Usage</a:t>
            </a:r>
            <a:r>
              <a:rPr lang="en-US" sz="2800" dirty="0"/>
              <a:t> and </a:t>
            </a:r>
            <a:r>
              <a:rPr lang="en-US" sz="2800" b="1" dirty="0"/>
              <a:t>Connection</a:t>
            </a:r>
            <a:r>
              <a:rPr lang="en-US" sz="2800" dirty="0"/>
              <a:t> </a:t>
            </a:r>
            <a:r>
              <a:rPr lang="en-US" sz="2800" b="1" dirty="0"/>
              <a:t>fees</a:t>
            </a:r>
            <a:r>
              <a:rPr lang="en-US" sz="2800" dirty="0"/>
              <a:t>. </a:t>
            </a:r>
          </a:p>
          <a:p>
            <a:pPr marL="342900" algn="l"/>
            <a:r>
              <a:rPr lang="en-US" sz="2800" dirty="0"/>
              <a:t>Does apply to</a:t>
            </a:r>
            <a:r>
              <a:rPr lang="en-US" sz="2800" b="1" dirty="0"/>
              <a:t> Assessments</a:t>
            </a:r>
            <a:r>
              <a:rPr lang="en-US" sz="2800" dirty="0"/>
              <a:t> and </a:t>
            </a:r>
            <a:r>
              <a:rPr lang="en-US" sz="2800" b="1" dirty="0"/>
              <a:t>Availability</a:t>
            </a:r>
            <a:r>
              <a:rPr lang="en-US" sz="2800" dirty="0"/>
              <a:t> </a:t>
            </a:r>
            <a:r>
              <a:rPr lang="en-US" sz="2800" b="1" dirty="0"/>
              <a:t>charges</a:t>
            </a:r>
            <a:endParaRPr lang="en-US" sz="2800" dirty="0"/>
          </a:p>
        </p:txBody>
      </p:sp>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a:xfrm>
            <a:off x="10571516" y="6033479"/>
            <a:ext cx="782283" cy="365125"/>
          </a:xfrm>
        </p:spPr>
        <p:txBody>
          <a:bodyPr vert="horz" lIns="91440" tIns="45720" rIns="91440" bIns="45720" rtlCol="0" anchor="ctr">
            <a:normAutofit/>
          </a:bodyPr>
          <a:lstStyle/>
          <a:p>
            <a:pPr defTabSz="914400">
              <a:spcAft>
                <a:spcPts val="600"/>
              </a:spcAft>
            </a:pPr>
            <a:fld id="{A52BEA90-E6BE-45F4-8D5D-C2E01FE3DBCB}" type="slidenum">
              <a:rPr lang="en-US" sz="1050">
                <a:solidFill>
                  <a:schemeClr val="tx1">
                    <a:alpha val="80000"/>
                  </a:schemeClr>
                </a:solidFill>
              </a:rPr>
              <a:pPr defTabSz="914400">
                <a:spcAft>
                  <a:spcPts val="600"/>
                </a:spcAft>
              </a:pPr>
              <a:t>7</a:t>
            </a:fld>
            <a:endParaRPr lang="en-US" sz="1050" dirty="0">
              <a:solidFill>
                <a:schemeClr val="tx1">
                  <a:alpha val="80000"/>
                </a:schemeClr>
              </a:solidFill>
            </a:endParaRPr>
          </a:p>
        </p:txBody>
      </p:sp>
    </p:spTree>
    <p:extLst>
      <p:ext uri="{BB962C8B-B14F-4D97-AF65-F5344CB8AC3E}">
        <p14:creationId xmlns:p14="http://schemas.microsoft.com/office/powerpoint/2010/main" val="830940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7"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1098468" y="885651"/>
            <a:ext cx="3229803" cy="4624603"/>
          </a:xfrm>
        </p:spPr>
        <p:txBody>
          <a:bodyPr vert="horz" lIns="91440" tIns="45720" rIns="91440" bIns="45720" rtlCol="0" anchor="ctr">
            <a:normAutofit/>
          </a:bodyPr>
          <a:lstStyle/>
          <a:p>
            <a:r>
              <a:rPr lang="en-US" sz="4400" kern="1200" dirty="0">
                <a:solidFill>
                  <a:srgbClr val="FFFFFF"/>
                </a:solidFill>
                <a:latin typeface="+mj-lt"/>
                <a:ea typeface="+mj-ea"/>
                <a:cs typeface="+mj-cs"/>
              </a:rPr>
              <a:t>How Does the Proposition 218 Process Work?</a:t>
            </a:r>
          </a:p>
        </p:txBody>
      </p:sp>
      <p:sp>
        <p:nvSpPr>
          <p:cNvPr id="9" name="Content Placeholder 8" descr="Picture placeholder">
            <a:extLst>
              <a:ext uri="{FF2B5EF4-FFF2-40B4-BE49-F238E27FC236}">
                <a16:creationId xmlns:a16="http://schemas.microsoft.com/office/drawing/2014/main" id="{DD7E9BFF-173E-4459-9E11-AFEB7EF1AE99}"/>
              </a:ext>
            </a:extLst>
          </p:cNvPr>
          <p:cNvSpPr>
            <a:spLocks noGrp="1"/>
          </p:cNvSpPr>
          <p:nvPr>
            <p:ph sz="quarter" idx="24"/>
          </p:nvPr>
        </p:nvSpPr>
        <p:spPr>
          <a:xfrm>
            <a:off x="4978708" y="563918"/>
            <a:ext cx="6830798" cy="5252561"/>
          </a:xfrm>
        </p:spPr>
        <p:txBody>
          <a:bodyPr vert="horz" lIns="91440" tIns="45720" rIns="91440" bIns="45720" rtlCol="0" anchor="ctr">
            <a:normAutofit/>
          </a:bodyPr>
          <a:lstStyle/>
          <a:p>
            <a:pPr marL="0" indent="0" algn="l">
              <a:buNone/>
            </a:pPr>
            <a:r>
              <a:rPr lang="en-US" sz="2800" b="1" dirty="0"/>
              <a:t>Availability Charges = Majority Protest Procedure </a:t>
            </a:r>
            <a:r>
              <a:rPr lang="en-US" sz="2800" dirty="0"/>
              <a:t>(connected users only)</a:t>
            </a:r>
          </a:p>
          <a:p>
            <a:pPr marL="342900" algn="l"/>
            <a:r>
              <a:rPr lang="en-US" sz="2800" dirty="0"/>
              <a:t>District schedules a public hearing not less than 45 days following the mailing of notices to Landowners in the District.</a:t>
            </a:r>
          </a:p>
          <a:p>
            <a:pPr marL="342900" algn="l"/>
            <a:r>
              <a:rPr lang="en-US" sz="2800" dirty="0"/>
              <a:t>Landowners have until the close of the public hearing to submit a signed written protest of the rate increase.</a:t>
            </a:r>
          </a:p>
          <a:p>
            <a:pPr marL="342900" algn="l"/>
            <a:r>
              <a:rPr lang="en-US" sz="2800" dirty="0"/>
              <a:t>The District cannot raise the availability charge If 51% of the properties in submit written protects.</a:t>
            </a:r>
          </a:p>
        </p:txBody>
      </p:sp>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a:xfrm>
            <a:off x="10707624" y="6382512"/>
            <a:ext cx="685800" cy="320040"/>
          </a:xfrm>
        </p:spPr>
        <p:txBody>
          <a:bodyPr vert="horz" lIns="91440" tIns="45720" rIns="91440" bIns="45720" rtlCol="0" anchor="ctr">
            <a:normAutofit/>
          </a:bodyPr>
          <a:lstStyle/>
          <a:p>
            <a:pPr defTabSz="914400">
              <a:spcAft>
                <a:spcPts val="600"/>
              </a:spcAft>
            </a:pPr>
            <a:fld id="{A52BEA90-E6BE-45F4-8D5D-C2E01FE3DBCB}" type="slidenum">
              <a:rPr lang="en-US" sz="1000"/>
              <a:pPr defTabSz="914400">
                <a:spcAft>
                  <a:spcPts val="600"/>
                </a:spcAft>
              </a:pPr>
              <a:t>8</a:t>
            </a:fld>
            <a:endParaRPr lang="en-US" sz="1000" dirty="0"/>
          </a:p>
        </p:txBody>
      </p:sp>
    </p:spTree>
    <p:extLst>
      <p:ext uri="{BB962C8B-B14F-4D97-AF65-F5344CB8AC3E}">
        <p14:creationId xmlns:p14="http://schemas.microsoft.com/office/powerpoint/2010/main" val="2883913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7"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46DDC2A7-62E6-1947-9B60-7F0A62B94DA8}"/>
              </a:ext>
            </a:extLst>
          </p:cNvPr>
          <p:cNvSpPr>
            <a:spLocks noGrp="1"/>
          </p:cNvSpPr>
          <p:nvPr>
            <p:ph type="title"/>
          </p:nvPr>
        </p:nvSpPr>
        <p:spPr>
          <a:xfrm>
            <a:off x="1098468" y="885651"/>
            <a:ext cx="3229803" cy="4624603"/>
          </a:xfrm>
        </p:spPr>
        <p:txBody>
          <a:bodyPr vert="horz" lIns="91440" tIns="45720" rIns="91440" bIns="45720" rtlCol="0" anchor="ctr">
            <a:normAutofit/>
          </a:bodyPr>
          <a:lstStyle/>
          <a:p>
            <a:r>
              <a:rPr lang="en-US" sz="4400" kern="1200" dirty="0">
                <a:solidFill>
                  <a:srgbClr val="FFFFFF"/>
                </a:solidFill>
                <a:latin typeface="+mj-lt"/>
                <a:ea typeface="+mj-ea"/>
                <a:cs typeface="+mj-cs"/>
              </a:rPr>
              <a:t>How Does the Proposition 218 Process Work?</a:t>
            </a:r>
          </a:p>
        </p:txBody>
      </p:sp>
      <p:sp>
        <p:nvSpPr>
          <p:cNvPr id="9" name="Content Placeholder 8" descr="Picture placeholder">
            <a:extLst>
              <a:ext uri="{FF2B5EF4-FFF2-40B4-BE49-F238E27FC236}">
                <a16:creationId xmlns:a16="http://schemas.microsoft.com/office/drawing/2014/main" id="{DD7E9BFF-173E-4459-9E11-AFEB7EF1AE99}"/>
              </a:ext>
            </a:extLst>
          </p:cNvPr>
          <p:cNvSpPr>
            <a:spLocks noGrp="1"/>
          </p:cNvSpPr>
          <p:nvPr>
            <p:ph sz="quarter" idx="24"/>
          </p:nvPr>
        </p:nvSpPr>
        <p:spPr>
          <a:xfrm>
            <a:off x="4978707" y="563918"/>
            <a:ext cx="6788963" cy="5252561"/>
          </a:xfrm>
        </p:spPr>
        <p:txBody>
          <a:bodyPr vert="horz" lIns="91440" tIns="45720" rIns="91440" bIns="45720" rtlCol="0" anchor="ctr">
            <a:normAutofit/>
          </a:bodyPr>
          <a:lstStyle/>
          <a:p>
            <a:pPr marL="0" indent="0" algn="l">
              <a:buNone/>
            </a:pPr>
            <a:r>
              <a:rPr lang="en-US" sz="2800" b="1" dirty="0"/>
              <a:t>Assessments = The Ballot Process</a:t>
            </a:r>
          </a:p>
          <a:p>
            <a:pPr marL="342900" algn="l"/>
            <a:r>
              <a:rPr lang="en-US" sz="2800" dirty="0"/>
              <a:t>The District provides at least a 45-day written notice of a public hearing on the proposed assessment along with “ballots.”</a:t>
            </a:r>
          </a:p>
          <a:p>
            <a:pPr marL="342900" algn="l"/>
            <a:r>
              <a:rPr lang="en-US" sz="2800" dirty="0"/>
              <a:t>At the noticed public hearing, the District tallies the Ballots.</a:t>
            </a:r>
          </a:p>
          <a:p>
            <a:pPr marL="342900" algn="l"/>
            <a:r>
              <a:rPr lang="en-US" sz="2800" dirty="0"/>
              <a:t>If a majority of the ballots do not oppose the assessments, the District may vote to levy the assessment.</a:t>
            </a:r>
          </a:p>
        </p:txBody>
      </p:sp>
      <p:sp>
        <p:nvSpPr>
          <p:cNvPr id="5" name="Slide Number Placeholder 4">
            <a:extLst>
              <a:ext uri="{FF2B5EF4-FFF2-40B4-BE49-F238E27FC236}">
                <a16:creationId xmlns:a16="http://schemas.microsoft.com/office/drawing/2014/main" id="{736C374D-3DB1-6649-B8BA-A021D02E51C2}"/>
              </a:ext>
            </a:extLst>
          </p:cNvPr>
          <p:cNvSpPr>
            <a:spLocks noGrp="1"/>
          </p:cNvSpPr>
          <p:nvPr>
            <p:ph type="sldNum" sz="quarter" idx="17"/>
          </p:nvPr>
        </p:nvSpPr>
        <p:spPr>
          <a:xfrm>
            <a:off x="10707624" y="6382512"/>
            <a:ext cx="685800" cy="320040"/>
          </a:xfrm>
        </p:spPr>
        <p:txBody>
          <a:bodyPr vert="horz" lIns="91440" tIns="45720" rIns="91440" bIns="45720" rtlCol="0" anchor="ctr">
            <a:normAutofit/>
          </a:bodyPr>
          <a:lstStyle/>
          <a:p>
            <a:pPr defTabSz="914400">
              <a:spcAft>
                <a:spcPts val="600"/>
              </a:spcAft>
            </a:pPr>
            <a:fld id="{A52BEA90-E6BE-45F4-8D5D-C2E01FE3DBCB}" type="slidenum">
              <a:rPr lang="en-US" sz="1000"/>
              <a:pPr defTabSz="914400">
                <a:spcAft>
                  <a:spcPts val="600"/>
                </a:spcAft>
              </a:pPr>
              <a:t>9</a:t>
            </a:fld>
            <a:endParaRPr lang="en-US" sz="1000" dirty="0"/>
          </a:p>
        </p:txBody>
      </p:sp>
    </p:spTree>
    <p:extLst>
      <p:ext uri="{BB962C8B-B14F-4D97-AF65-F5344CB8AC3E}">
        <p14:creationId xmlns:p14="http://schemas.microsoft.com/office/powerpoint/2010/main" val="27407759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8616</TotalTime>
  <Words>3038</Words>
  <Application>Microsoft Office PowerPoint</Application>
  <PresentationFormat>Widescreen</PresentationFormat>
  <Paragraphs>259</Paragraphs>
  <Slides>22</Slides>
  <Notes>22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7" baseType="lpstr">
      <vt:lpstr>Arial</vt:lpstr>
      <vt:lpstr>Calibri</vt:lpstr>
      <vt:lpstr>Calibri Light</vt:lpstr>
      <vt:lpstr>Office Theme</vt:lpstr>
      <vt:lpstr>Worksheet</vt:lpstr>
      <vt:lpstr>Proposition 218 Assessments:  An Option for Funding Maintenance and Capital Improvements for the Irish Beach Water System   Matt Emrick Charlie Acker The Prop. 218 Committee  August 6, 2022</vt:lpstr>
      <vt:lpstr>Workshop Agenda</vt:lpstr>
      <vt:lpstr>Irish Beach Water District Needs: Why Do We Need a Proposition 218 Assessment?</vt:lpstr>
      <vt:lpstr>Irish Beach Water District Needs: Why Do We Need a Proposition 218 Assessment?</vt:lpstr>
      <vt:lpstr>Why Not Raise Rates &amp; Availability Fees for Parcels Connected to the Water System?</vt:lpstr>
      <vt:lpstr>How Does the Proposition 218 Process Work?</vt:lpstr>
      <vt:lpstr>How Does the Proposition 218 Process Work?</vt:lpstr>
      <vt:lpstr>How Does the Proposition 218 Process Work?</vt:lpstr>
      <vt:lpstr>How Does the Proposition 218 Process Work?</vt:lpstr>
      <vt:lpstr>How Does the Proposition 218 Process Work?</vt:lpstr>
      <vt:lpstr>The Assessment: The Engineering Study </vt:lpstr>
      <vt:lpstr>The Engineering Study – Examples of Special Benefits</vt:lpstr>
      <vt:lpstr>The Engineering Study: Identify Maintenance &amp; Improvement Projects (short-term (0-5 yrs.), mid-term (6-15 yrs.), &amp; long-term (16-20 yrs.):</vt:lpstr>
      <vt:lpstr>Short-term Projects (0-5 years)</vt:lpstr>
      <vt:lpstr>Mid-term Projects (6-15 years)</vt:lpstr>
      <vt:lpstr>Mid-term Projects  (6-15 years) </vt:lpstr>
      <vt:lpstr>Mid-term Projects (6-15 years)</vt:lpstr>
      <vt:lpstr>Long-term Projects (16-20 years)</vt:lpstr>
      <vt:lpstr>The Engineering Study – Examples of Proportional Analysis</vt:lpstr>
      <vt:lpstr>Questions &amp; Community Discussion</vt:lpstr>
      <vt:lpstr>What’s Next?</vt:lpstr>
      <vt:lpstr>Thank you for taking the time to participate in the workshop &amp;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effective science + technology presentations</dc:title>
  <dc:creator>Heather Hackett</dc:creator>
  <cp:lastModifiedBy>Annette Fromwiller</cp:lastModifiedBy>
  <cp:revision>69</cp:revision>
  <cp:lastPrinted>2022-08-01T14:16:23Z</cp:lastPrinted>
  <dcterms:created xsi:type="dcterms:W3CDTF">2022-07-15T00:04:39Z</dcterms:created>
  <dcterms:modified xsi:type="dcterms:W3CDTF">2024-05-14T17:25:00Z</dcterms:modified>
</cp:coreProperties>
</file>